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Times New Roman Bold" charset="1" panose="02030802070405020303"/>
      <p:regular r:id="rId38"/>
    </p:embeddedFont>
    <p:embeddedFont>
      <p:font typeface="Anton" charset="1" panose="00000500000000000000"/>
      <p:regular r:id="rId39"/>
    </p:embeddedFont>
    <p:embeddedFont>
      <p:font typeface="Times New Roman" charset="1" panose="02030502070405020303"/>
      <p:regular r:id="rId40"/>
    </p:embeddedFont>
    <p:embeddedFont>
      <p:font typeface="Canva Sans Bold" charset="1" panose="020B08030305010401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8.jpeg" Type="http://schemas.openxmlformats.org/officeDocument/2006/relationships/image"/><Relationship Id="rId4" Target="../media/image3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0.jpeg" Type="http://schemas.openxmlformats.org/officeDocument/2006/relationships/image"/><Relationship Id="rId4" Target="../media/image4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11" Target="../media/image14.jpeg" Type="http://schemas.openxmlformats.org/officeDocument/2006/relationships/image"/><Relationship Id="rId12" Target="../media/image15.jpeg" Type="http://schemas.openxmlformats.org/officeDocument/2006/relationships/image"/><Relationship Id="rId13" Target="../media/image16.jpeg" Type="http://schemas.openxmlformats.org/officeDocument/2006/relationships/image"/><Relationship Id="rId14" Target="../media/image17.jpeg" Type="http://schemas.openxmlformats.org/officeDocument/2006/relationships/image"/><Relationship Id="rId15" Target="../media/image18.jpeg" Type="http://schemas.openxmlformats.org/officeDocument/2006/relationships/image"/><Relationship Id="rId16" Target="../media/image19.jpeg" Type="http://schemas.openxmlformats.org/officeDocument/2006/relationships/image"/><Relationship Id="rId17" Target="../media/image20.jpeg" Type="http://schemas.openxmlformats.org/officeDocument/2006/relationships/image"/><Relationship Id="rId18" Target="../media/image21.jpeg" Type="http://schemas.openxmlformats.org/officeDocument/2006/relationships/image"/><Relationship Id="rId19" Target="../media/image22.jpeg" Type="http://schemas.openxmlformats.org/officeDocument/2006/relationships/image"/><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jpeg" Type="http://schemas.openxmlformats.org/officeDocument/2006/relationships/image"/><Relationship Id="rId8" Target="../media/image11.jpeg" Type="http://schemas.openxmlformats.org/officeDocument/2006/relationships/image"/><Relationship Id="rId9"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190637" y="9525"/>
            <a:ext cx="12360693" cy="10287000"/>
            <a:chOff x="0" y="0"/>
            <a:chExt cx="3255491" cy="2709333"/>
          </a:xfrm>
        </p:grpSpPr>
        <p:sp>
          <p:nvSpPr>
            <p:cNvPr name="Freeform 4" id="4"/>
            <p:cNvSpPr/>
            <p:nvPr/>
          </p:nvSpPr>
          <p:spPr>
            <a:xfrm flipH="false" flipV="false" rot="0">
              <a:off x="0" y="0"/>
              <a:ext cx="3255491" cy="2709333"/>
            </a:xfrm>
            <a:custGeom>
              <a:avLst/>
              <a:gdLst/>
              <a:ahLst/>
              <a:cxnLst/>
              <a:rect r="r" b="b" t="t" l="l"/>
              <a:pathLst>
                <a:path h="2709333" w="3255491">
                  <a:moveTo>
                    <a:pt x="0" y="0"/>
                  </a:moveTo>
                  <a:lnTo>
                    <a:pt x="3255491" y="0"/>
                  </a:lnTo>
                  <a:lnTo>
                    <a:pt x="3255491" y="2709333"/>
                  </a:lnTo>
                  <a:lnTo>
                    <a:pt x="0" y="2709333"/>
                  </a:lnTo>
                  <a:close/>
                </a:path>
              </a:pathLst>
            </a:custGeom>
            <a:solidFill>
              <a:srgbClr val="155CBB">
                <a:alpha val="76863"/>
              </a:srgbClr>
            </a:solidFill>
          </p:spPr>
        </p:sp>
        <p:sp>
          <p:nvSpPr>
            <p:cNvPr name="TextBox 5" id="5"/>
            <p:cNvSpPr txBox="true"/>
            <p:nvPr/>
          </p:nvSpPr>
          <p:spPr>
            <a:xfrm>
              <a:off x="0" y="-76200"/>
              <a:ext cx="3255491"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14246" y="215416"/>
            <a:ext cx="1185506" cy="1104676"/>
          </a:xfrm>
          <a:custGeom>
            <a:avLst/>
            <a:gdLst/>
            <a:ahLst/>
            <a:cxnLst/>
            <a:rect r="r" b="b" t="t" l="l"/>
            <a:pathLst>
              <a:path h="1104676" w="1185506">
                <a:moveTo>
                  <a:pt x="0" y="0"/>
                </a:moveTo>
                <a:lnTo>
                  <a:pt x="1185507" y="0"/>
                </a:lnTo>
                <a:lnTo>
                  <a:pt x="1185507" y="1104677"/>
                </a:lnTo>
                <a:lnTo>
                  <a:pt x="0" y="1104677"/>
                </a:lnTo>
                <a:lnTo>
                  <a:pt x="0" y="0"/>
                </a:lnTo>
                <a:close/>
              </a:path>
            </a:pathLst>
          </a:custGeom>
          <a:blipFill>
            <a:blip r:embed="rId3"/>
            <a:stretch>
              <a:fillRect l="0" t="0" r="0" b="0"/>
            </a:stretch>
          </a:blipFill>
        </p:spPr>
      </p:sp>
      <p:sp>
        <p:nvSpPr>
          <p:cNvPr name="TextBox 7" id="7"/>
          <p:cNvSpPr txBox="true"/>
          <p:nvPr/>
        </p:nvSpPr>
        <p:spPr>
          <a:xfrm rot="0">
            <a:off x="6064023" y="5639712"/>
            <a:ext cx="6499622" cy="3831716"/>
          </a:xfrm>
          <a:prstGeom prst="rect">
            <a:avLst/>
          </a:prstGeom>
        </p:spPr>
        <p:txBody>
          <a:bodyPr anchor="t" rtlCol="false" tIns="0" lIns="0" bIns="0" rIns="0">
            <a:spAutoFit/>
          </a:bodyPr>
          <a:lstStyle/>
          <a:p>
            <a:pPr algn="ctr">
              <a:lnSpc>
                <a:spcPts val="7635"/>
              </a:lnSpc>
            </a:pPr>
            <a:r>
              <a:rPr lang="en-US" sz="3817" b="true">
                <a:solidFill>
                  <a:srgbClr val="FFFBF7"/>
                </a:solidFill>
                <a:latin typeface="Times New Roman Bold"/>
                <a:ea typeface="Times New Roman Bold"/>
                <a:cs typeface="Times New Roman Bold"/>
                <a:sym typeface="Times New Roman Bold"/>
              </a:rPr>
              <a:t>202114041 - Mayesha Tasnim</a:t>
            </a:r>
          </a:p>
          <a:p>
            <a:pPr algn="ctr">
              <a:lnSpc>
                <a:spcPts val="7635"/>
              </a:lnSpc>
            </a:pPr>
            <a:r>
              <a:rPr lang="en-US" sz="3817" b="true">
                <a:solidFill>
                  <a:srgbClr val="FFFBF7"/>
                </a:solidFill>
                <a:latin typeface="Times New Roman Bold"/>
                <a:ea typeface="Times New Roman Bold"/>
                <a:cs typeface="Times New Roman Bold"/>
                <a:sym typeface="Times New Roman Bold"/>
              </a:rPr>
              <a:t>202114073 - Naima Jahan</a:t>
            </a:r>
          </a:p>
          <a:p>
            <a:pPr algn="ctr">
              <a:lnSpc>
                <a:spcPts val="7635"/>
              </a:lnSpc>
            </a:pPr>
            <a:r>
              <a:rPr lang="en-US" sz="3817" b="true">
                <a:solidFill>
                  <a:srgbClr val="FFFBF7"/>
                </a:solidFill>
                <a:latin typeface="Times New Roman Bold"/>
                <a:ea typeface="Times New Roman Bold"/>
                <a:cs typeface="Times New Roman Bold"/>
                <a:sym typeface="Times New Roman Bold"/>
              </a:rPr>
              <a:t>202114081 - S. M. Nafis Ahmed</a:t>
            </a:r>
          </a:p>
          <a:p>
            <a:pPr algn="ctr">
              <a:lnSpc>
                <a:spcPts val="7635"/>
              </a:lnSpc>
            </a:pPr>
            <a:r>
              <a:rPr lang="en-US" b="true" sz="3817">
                <a:solidFill>
                  <a:srgbClr val="FFFBF7"/>
                </a:solidFill>
                <a:latin typeface="Times New Roman Bold"/>
                <a:ea typeface="Times New Roman Bold"/>
                <a:cs typeface="Times New Roman Bold"/>
                <a:sym typeface="Times New Roman Bold"/>
              </a:rPr>
              <a:t>202114089 - Sejuty Das</a:t>
            </a:r>
          </a:p>
        </p:txBody>
      </p:sp>
      <p:sp>
        <p:nvSpPr>
          <p:cNvPr name="TextBox 8" id="8"/>
          <p:cNvSpPr txBox="true"/>
          <p:nvPr/>
        </p:nvSpPr>
        <p:spPr>
          <a:xfrm rot="0">
            <a:off x="3496369" y="1190625"/>
            <a:ext cx="11997811" cy="1154422"/>
          </a:xfrm>
          <a:prstGeom prst="rect">
            <a:avLst/>
          </a:prstGeom>
        </p:spPr>
        <p:txBody>
          <a:bodyPr anchor="t" rtlCol="false" tIns="0" lIns="0" bIns="0" rIns="0">
            <a:spAutoFit/>
          </a:bodyPr>
          <a:lstStyle/>
          <a:p>
            <a:pPr algn="ctr">
              <a:lnSpc>
                <a:spcPts val="8699"/>
              </a:lnSpc>
            </a:pPr>
            <a:r>
              <a:rPr lang="en-US" sz="8699" spc="434">
                <a:solidFill>
                  <a:srgbClr val="FFFBF7"/>
                </a:solidFill>
                <a:latin typeface="Anton"/>
                <a:ea typeface="Anton"/>
                <a:cs typeface="Anton"/>
                <a:sym typeface="Anton"/>
              </a:rPr>
              <a:t>PROJECT PRESENTATION </a:t>
            </a:r>
          </a:p>
        </p:txBody>
      </p:sp>
      <p:sp>
        <p:nvSpPr>
          <p:cNvPr name="TextBox 9" id="9"/>
          <p:cNvSpPr txBox="true"/>
          <p:nvPr/>
        </p:nvSpPr>
        <p:spPr>
          <a:xfrm rot="0">
            <a:off x="8260845" y="4772025"/>
            <a:ext cx="2105978" cy="945641"/>
          </a:xfrm>
          <a:prstGeom prst="rect">
            <a:avLst/>
          </a:prstGeom>
        </p:spPr>
        <p:txBody>
          <a:bodyPr anchor="t" rtlCol="false" tIns="0" lIns="0" bIns="0" rIns="0">
            <a:spAutoFit/>
          </a:bodyPr>
          <a:lstStyle/>
          <a:p>
            <a:pPr algn="ctr">
              <a:lnSpc>
                <a:spcPts val="7635"/>
              </a:lnSpc>
            </a:pPr>
            <a:r>
              <a:rPr lang="en-US" b="true" sz="3817">
                <a:solidFill>
                  <a:srgbClr val="FFFBF7"/>
                </a:solidFill>
                <a:latin typeface="Times New Roman Bold"/>
                <a:ea typeface="Times New Roman Bold"/>
                <a:cs typeface="Times New Roman Bold"/>
                <a:sym typeface="Times New Roman Bold"/>
              </a:rPr>
              <a:t>Group: B3</a:t>
            </a:r>
          </a:p>
        </p:txBody>
      </p:sp>
      <p:sp>
        <p:nvSpPr>
          <p:cNvPr name="TextBox 10" id="10"/>
          <p:cNvSpPr txBox="true"/>
          <p:nvPr/>
        </p:nvSpPr>
        <p:spPr>
          <a:xfrm rot="0">
            <a:off x="3496369" y="3343000"/>
            <a:ext cx="11997811" cy="527687"/>
          </a:xfrm>
          <a:prstGeom prst="rect">
            <a:avLst/>
          </a:prstGeom>
        </p:spPr>
        <p:txBody>
          <a:bodyPr anchor="t" rtlCol="false" tIns="0" lIns="0" bIns="0" rIns="0">
            <a:spAutoFit/>
          </a:bodyPr>
          <a:lstStyle/>
          <a:p>
            <a:pPr algn="ctr">
              <a:lnSpc>
                <a:spcPts val="3900"/>
              </a:lnSpc>
            </a:pPr>
            <a:r>
              <a:rPr lang="en-US" sz="3900" spc="195">
                <a:solidFill>
                  <a:srgbClr val="FFFBF7"/>
                </a:solidFill>
                <a:latin typeface="Anton"/>
                <a:ea typeface="Anton"/>
                <a:cs typeface="Anton"/>
                <a:sym typeface="Anton"/>
              </a:rPr>
              <a:t>PATTERN RECOGNITION SESSIONAL</a:t>
            </a:r>
          </a:p>
        </p:txBody>
      </p:sp>
      <p:sp>
        <p:nvSpPr>
          <p:cNvPr name="TextBox 11" id="11"/>
          <p:cNvSpPr txBox="true"/>
          <p:nvPr/>
        </p:nvSpPr>
        <p:spPr>
          <a:xfrm rot="0">
            <a:off x="3314928" y="4081176"/>
            <a:ext cx="11997811" cy="527687"/>
          </a:xfrm>
          <a:prstGeom prst="rect">
            <a:avLst/>
          </a:prstGeom>
        </p:spPr>
        <p:txBody>
          <a:bodyPr anchor="t" rtlCol="false" tIns="0" lIns="0" bIns="0" rIns="0">
            <a:spAutoFit/>
          </a:bodyPr>
          <a:lstStyle/>
          <a:p>
            <a:pPr algn="ctr">
              <a:lnSpc>
                <a:spcPts val="3900"/>
              </a:lnSpc>
            </a:pPr>
            <a:r>
              <a:rPr lang="en-US" sz="3900" spc="195">
                <a:solidFill>
                  <a:srgbClr val="FFFBF7"/>
                </a:solidFill>
                <a:latin typeface="Anton"/>
                <a:ea typeface="Anton"/>
                <a:cs typeface="Anton"/>
                <a:sym typeface="Anton"/>
              </a:rPr>
              <a:t>CSE-444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8" id="8"/>
          <p:cNvGrpSpPr/>
          <p:nvPr/>
        </p:nvGrpSpPr>
        <p:grpSpPr>
          <a:xfrm rot="0">
            <a:off x="0" y="0"/>
            <a:ext cx="2476129" cy="10287000"/>
            <a:chOff x="0" y="0"/>
            <a:chExt cx="3301505" cy="13716000"/>
          </a:xfrm>
        </p:grpSpPr>
        <p:pic>
          <p:nvPicPr>
            <p:cNvPr name="Picture 9" id="9"/>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Freeform 10" id="10"/>
          <p:cNvSpPr/>
          <p:nvPr/>
        </p:nvSpPr>
        <p:spPr>
          <a:xfrm flipH="false" flipV="false" rot="0">
            <a:off x="2966707" y="2966183"/>
            <a:ext cx="14292593" cy="4354633"/>
          </a:xfrm>
          <a:custGeom>
            <a:avLst/>
            <a:gdLst/>
            <a:ahLst/>
            <a:cxnLst/>
            <a:rect r="r" b="b" t="t" l="l"/>
            <a:pathLst>
              <a:path h="4354633" w="14292593">
                <a:moveTo>
                  <a:pt x="0" y="0"/>
                </a:moveTo>
                <a:lnTo>
                  <a:pt x="14292593" y="0"/>
                </a:lnTo>
                <a:lnTo>
                  <a:pt x="14292593" y="4354634"/>
                </a:lnTo>
                <a:lnTo>
                  <a:pt x="0" y="4354634"/>
                </a:lnTo>
                <a:lnTo>
                  <a:pt x="0" y="0"/>
                </a:lnTo>
                <a:close/>
              </a:path>
            </a:pathLst>
          </a:custGeom>
          <a:blipFill>
            <a:blip r:embed="rId3"/>
            <a:stretch>
              <a:fillRect l="0" t="0" r="0" b="0"/>
            </a:stretch>
          </a:blipFill>
        </p:spPr>
      </p:sp>
      <p:sp>
        <p:nvSpPr>
          <p:cNvPr name="TextBox 11" id="11"/>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09</a:t>
            </a:r>
          </a:p>
        </p:txBody>
      </p:sp>
      <p:sp>
        <p:nvSpPr>
          <p:cNvPr name="TextBox 12" id="12"/>
          <p:cNvSpPr txBox="true"/>
          <p:nvPr/>
        </p:nvSpPr>
        <p:spPr>
          <a:xfrm rot="0">
            <a:off x="3169841" y="435545"/>
            <a:ext cx="13789073"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PROJECT PIPELINE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sp>
        <p:nvSpPr>
          <p:cNvPr name="Freeform 8" id="8"/>
          <p:cNvSpPr/>
          <p:nvPr/>
        </p:nvSpPr>
        <p:spPr>
          <a:xfrm flipH="false" flipV="false" rot="0">
            <a:off x="6986741" y="1855975"/>
            <a:ext cx="11301259" cy="3729415"/>
          </a:xfrm>
          <a:custGeom>
            <a:avLst/>
            <a:gdLst/>
            <a:ahLst/>
            <a:cxnLst/>
            <a:rect r="r" b="b" t="t" l="l"/>
            <a:pathLst>
              <a:path h="3729415" w="11301259">
                <a:moveTo>
                  <a:pt x="0" y="0"/>
                </a:moveTo>
                <a:lnTo>
                  <a:pt x="11301259" y="0"/>
                </a:lnTo>
                <a:lnTo>
                  <a:pt x="11301259" y="3729416"/>
                </a:lnTo>
                <a:lnTo>
                  <a:pt x="0" y="3729416"/>
                </a:lnTo>
                <a:lnTo>
                  <a:pt x="0" y="0"/>
                </a:lnTo>
                <a:close/>
              </a:path>
            </a:pathLst>
          </a:custGeom>
          <a:blipFill>
            <a:blip r:embed="rId2"/>
            <a:stretch>
              <a:fillRect l="0" t="0" r="0" b="0"/>
            </a:stretch>
          </a:blipFill>
        </p:spPr>
      </p:sp>
      <p:sp>
        <p:nvSpPr>
          <p:cNvPr name="Freeform 9" id="9"/>
          <p:cNvSpPr/>
          <p:nvPr/>
        </p:nvSpPr>
        <p:spPr>
          <a:xfrm flipH="false" flipV="false" rot="0">
            <a:off x="6986741" y="5585391"/>
            <a:ext cx="11301259" cy="3672909"/>
          </a:xfrm>
          <a:custGeom>
            <a:avLst/>
            <a:gdLst/>
            <a:ahLst/>
            <a:cxnLst/>
            <a:rect r="r" b="b" t="t" l="l"/>
            <a:pathLst>
              <a:path h="3672909" w="11301259">
                <a:moveTo>
                  <a:pt x="0" y="0"/>
                </a:moveTo>
                <a:lnTo>
                  <a:pt x="11301259" y="0"/>
                </a:lnTo>
                <a:lnTo>
                  <a:pt x="11301259" y="3672909"/>
                </a:lnTo>
                <a:lnTo>
                  <a:pt x="0" y="3672909"/>
                </a:lnTo>
                <a:lnTo>
                  <a:pt x="0" y="0"/>
                </a:lnTo>
                <a:close/>
              </a:path>
            </a:pathLst>
          </a:custGeom>
          <a:blipFill>
            <a:blip r:embed="rId3"/>
            <a:stretch>
              <a:fillRect l="0" t="0" r="0" b="0"/>
            </a:stretch>
          </a:blipFill>
        </p:spPr>
      </p:sp>
      <p:sp>
        <p:nvSpPr>
          <p:cNvPr name="TextBox 10" id="10"/>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10</a:t>
            </a:r>
          </a:p>
        </p:txBody>
      </p:sp>
      <p:sp>
        <p:nvSpPr>
          <p:cNvPr name="TextBox 11" id="11"/>
          <p:cNvSpPr txBox="true"/>
          <p:nvPr/>
        </p:nvSpPr>
        <p:spPr>
          <a:xfrm rot="0">
            <a:off x="3169841" y="435545"/>
            <a:ext cx="13789073"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CHANNEL CORELATION</a:t>
            </a:r>
          </a:p>
        </p:txBody>
      </p:sp>
      <p:sp>
        <p:nvSpPr>
          <p:cNvPr name="TextBox 12" id="12"/>
          <p:cNvSpPr txBox="true"/>
          <p:nvPr/>
        </p:nvSpPr>
        <p:spPr>
          <a:xfrm rot="0">
            <a:off x="718982" y="2101146"/>
            <a:ext cx="5932482" cy="6958965"/>
          </a:xfrm>
          <a:prstGeom prst="rect">
            <a:avLst/>
          </a:prstGeom>
        </p:spPr>
        <p:txBody>
          <a:bodyPr anchor="t" rtlCol="false" tIns="0" lIns="0" bIns="0" rIns="0">
            <a:spAutoFit/>
          </a:bodyPr>
          <a:lstStyle/>
          <a:p>
            <a:pPr algn="just">
              <a:lnSpc>
                <a:spcPts val="3600"/>
              </a:lnSpc>
            </a:pPr>
            <a:r>
              <a:rPr lang="en-US" sz="3600">
                <a:solidFill>
                  <a:srgbClr val="000000"/>
                </a:solidFill>
                <a:latin typeface="Times New Roman"/>
                <a:ea typeface="Times New Roman"/>
                <a:cs typeface="Times New Roman"/>
                <a:sym typeface="Times New Roman"/>
              </a:rPr>
              <a:t>The correlation between NIR and R, G, and B bands is significantly lower than the correlation</a:t>
            </a:r>
            <a:r>
              <a:rPr lang="en-US" sz="3600">
                <a:solidFill>
                  <a:srgbClr val="000000"/>
                </a:solidFill>
                <a:latin typeface="Times New Roman"/>
                <a:ea typeface="Times New Roman"/>
                <a:cs typeface="Times New Roman"/>
                <a:sym typeface="Times New Roman"/>
              </a:rPr>
              <a:t> between the individual bands.</a:t>
            </a:r>
          </a:p>
          <a:p>
            <a:pPr algn="just">
              <a:lnSpc>
                <a:spcPts val="3600"/>
              </a:lnSpc>
            </a:pPr>
          </a:p>
          <a:p>
            <a:pPr algn="just">
              <a:lnSpc>
                <a:spcPts val="3600"/>
              </a:lnSpc>
            </a:pPr>
            <a:r>
              <a:rPr lang="en-US" sz="3600">
                <a:solidFill>
                  <a:srgbClr val="000000"/>
                </a:solidFill>
                <a:latin typeface="Times New Roman"/>
                <a:ea typeface="Times New Roman"/>
                <a:cs typeface="Times New Roman"/>
                <a:sym typeface="Times New Roman"/>
              </a:rPr>
              <a:t>It is observed that most of the values in the R-G, R-B, and G-B relationships are concentrated.</a:t>
            </a:r>
          </a:p>
          <a:p>
            <a:pPr algn="just">
              <a:lnSpc>
                <a:spcPts val="3600"/>
              </a:lnSpc>
            </a:pPr>
          </a:p>
          <a:p>
            <a:pPr algn="just">
              <a:lnSpc>
                <a:spcPts val="3600"/>
              </a:lnSpc>
              <a:spcBef>
                <a:spcPct val="0"/>
              </a:spcBef>
            </a:pPr>
            <a:r>
              <a:rPr lang="en-US" sz="3600">
                <a:solidFill>
                  <a:srgbClr val="000000"/>
                </a:solidFill>
                <a:latin typeface="Times New Roman"/>
                <a:ea typeface="Times New Roman"/>
                <a:cs typeface="Times New Roman"/>
                <a:sym typeface="Times New Roman"/>
              </a:rPr>
              <a:t>T</a:t>
            </a:r>
            <a:r>
              <a:rPr lang="en-US" sz="3600">
                <a:solidFill>
                  <a:srgbClr val="000000"/>
                </a:solidFill>
                <a:latin typeface="Times New Roman"/>
                <a:ea typeface="Times New Roman"/>
                <a:cs typeface="Times New Roman"/>
                <a:sym typeface="Times New Roman"/>
              </a:rPr>
              <a:t>he distributions of R-NIR, B-NIR, and G-NIR are quite scattered, and hence the correlation is very weak.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8" id="8"/>
          <p:cNvGrpSpPr/>
          <p:nvPr/>
        </p:nvGrpSpPr>
        <p:grpSpPr>
          <a:xfrm rot="0">
            <a:off x="0" y="0"/>
            <a:ext cx="2476129" cy="10287000"/>
            <a:chOff x="0" y="0"/>
            <a:chExt cx="3301505" cy="13716000"/>
          </a:xfrm>
        </p:grpSpPr>
        <p:pic>
          <p:nvPicPr>
            <p:cNvPr name="Picture 9" id="9"/>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Freeform 10" id="10"/>
          <p:cNvSpPr/>
          <p:nvPr/>
        </p:nvSpPr>
        <p:spPr>
          <a:xfrm flipH="false" flipV="false" rot="0">
            <a:off x="2779377" y="1881613"/>
            <a:ext cx="14660165" cy="6523773"/>
          </a:xfrm>
          <a:custGeom>
            <a:avLst/>
            <a:gdLst/>
            <a:ahLst/>
            <a:cxnLst/>
            <a:rect r="r" b="b" t="t" l="l"/>
            <a:pathLst>
              <a:path h="6523773" w="14660165">
                <a:moveTo>
                  <a:pt x="0" y="0"/>
                </a:moveTo>
                <a:lnTo>
                  <a:pt x="14660165" y="0"/>
                </a:lnTo>
                <a:lnTo>
                  <a:pt x="14660165" y="6523774"/>
                </a:lnTo>
                <a:lnTo>
                  <a:pt x="0" y="6523774"/>
                </a:lnTo>
                <a:lnTo>
                  <a:pt x="0" y="0"/>
                </a:lnTo>
                <a:close/>
              </a:path>
            </a:pathLst>
          </a:custGeom>
          <a:blipFill>
            <a:blip r:embed="rId3"/>
            <a:stretch>
              <a:fillRect l="0" t="0" r="0" b="0"/>
            </a:stretch>
          </a:blipFill>
        </p:spPr>
      </p:sp>
      <p:sp>
        <p:nvSpPr>
          <p:cNvPr name="TextBox 11" id="11"/>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11</a:t>
            </a:r>
          </a:p>
        </p:txBody>
      </p:sp>
      <p:sp>
        <p:nvSpPr>
          <p:cNvPr name="TextBox 12" id="12"/>
          <p:cNvSpPr txBox="true"/>
          <p:nvPr/>
        </p:nvSpPr>
        <p:spPr>
          <a:xfrm rot="0">
            <a:off x="3169841" y="435545"/>
            <a:ext cx="13789073"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PROPOSED DUAL CHANNEL CNN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sp>
        <p:nvSpPr>
          <p:cNvPr name="TextBox 8" id="8"/>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12</a:t>
            </a:r>
          </a:p>
        </p:txBody>
      </p:sp>
      <p:sp>
        <p:nvSpPr>
          <p:cNvPr name="TextBox 9" id="9"/>
          <p:cNvSpPr txBox="true"/>
          <p:nvPr/>
        </p:nvSpPr>
        <p:spPr>
          <a:xfrm rot="0">
            <a:off x="3325281" y="603885"/>
            <a:ext cx="13789073"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LIST OF MODELS WE HAVE ALREADY USED</a:t>
            </a:r>
          </a:p>
        </p:txBody>
      </p:sp>
      <p:grpSp>
        <p:nvGrpSpPr>
          <p:cNvPr name="Group 10" id="10"/>
          <p:cNvGrpSpPr/>
          <p:nvPr/>
        </p:nvGrpSpPr>
        <p:grpSpPr>
          <a:xfrm rot="0">
            <a:off x="0" y="0"/>
            <a:ext cx="2476129" cy="10287000"/>
            <a:chOff x="0" y="0"/>
            <a:chExt cx="3301505" cy="13716000"/>
          </a:xfrm>
        </p:grpSpPr>
        <p:pic>
          <p:nvPicPr>
            <p:cNvPr name="Picture 11" id="11"/>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TextBox 12" id="12"/>
          <p:cNvSpPr txBox="true"/>
          <p:nvPr/>
        </p:nvSpPr>
        <p:spPr>
          <a:xfrm rot="0">
            <a:off x="3112197" y="2055541"/>
            <a:ext cx="14002157" cy="8091805"/>
          </a:xfrm>
          <a:prstGeom prst="rect">
            <a:avLst/>
          </a:prstGeom>
        </p:spPr>
        <p:txBody>
          <a:bodyPr anchor="t" rtlCol="false" tIns="0" lIns="0" bIns="0" rIns="0">
            <a:spAutoFit/>
          </a:bodyPr>
          <a:lstStyle/>
          <a:p>
            <a:pPr algn="just">
              <a:lnSpc>
                <a:spcPts val="3200"/>
              </a:lnSpc>
            </a:pPr>
            <a:r>
              <a:rPr lang="en-US" sz="3200" b="true">
                <a:solidFill>
                  <a:srgbClr val="155CBB"/>
                </a:solidFill>
                <a:latin typeface="Times New Roman Bold"/>
                <a:ea typeface="Times New Roman Bold"/>
                <a:cs typeface="Times New Roman Bold"/>
                <a:sym typeface="Times New Roman Bold"/>
              </a:rPr>
              <a:t>Why ResNet18?</a:t>
            </a:r>
          </a:p>
          <a:p>
            <a:pPr algn="just">
              <a:lnSpc>
                <a:spcPts val="3200"/>
              </a:lnSpc>
            </a:pPr>
          </a:p>
          <a:p>
            <a:pPr algn="just">
              <a:lnSpc>
                <a:spcPts val="3200"/>
              </a:lnSpc>
            </a:pPr>
            <a:r>
              <a:rPr lang="en-US" sz="3200" b="true">
                <a:solidFill>
                  <a:srgbClr val="000000"/>
                </a:solidFill>
                <a:latin typeface="Times New Roman Bold"/>
                <a:ea typeface="Times New Roman Bold"/>
                <a:cs typeface="Times New Roman Bold"/>
                <a:sym typeface="Times New Roman Bold"/>
              </a:rPr>
              <a:t>🔹 Deep Residual Learning: Avoids vanishing gradients.</a:t>
            </a:r>
          </a:p>
          <a:p>
            <a:pPr algn="just">
              <a:lnSpc>
                <a:spcPts val="3200"/>
              </a:lnSpc>
            </a:pPr>
          </a:p>
          <a:p>
            <a:pPr algn="just">
              <a:lnSpc>
                <a:spcPts val="3200"/>
              </a:lnSpc>
            </a:pPr>
            <a:r>
              <a:rPr lang="en-US" sz="3200" b="true">
                <a:solidFill>
                  <a:srgbClr val="000000"/>
                </a:solidFill>
                <a:latin typeface="Times New Roman Bold"/>
                <a:ea typeface="Times New Roman Bold"/>
                <a:cs typeface="Times New Roman Bold"/>
                <a:sym typeface="Times New Roman Bold"/>
              </a:rPr>
              <a:t>🔹 Lightweight &amp; Efficient: Faster training and inference.</a:t>
            </a:r>
          </a:p>
          <a:p>
            <a:pPr algn="just">
              <a:lnSpc>
                <a:spcPts val="3200"/>
              </a:lnSpc>
            </a:pPr>
          </a:p>
          <a:p>
            <a:pPr algn="just">
              <a:lnSpc>
                <a:spcPts val="3200"/>
              </a:lnSpc>
            </a:pPr>
            <a:r>
              <a:rPr lang="en-US" sz="3200" b="true">
                <a:solidFill>
                  <a:srgbClr val="000000"/>
                </a:solidFill>
                <a:latin typeface="Times New Roman Bold"/>
                <a:ea typeface="Times New Roman Bold"/>
                <a:cs typeface="Times New Roman Bold"/>
                <a:sym typeface="Times New Roman Bold"/>
              </a:rPr>
              <a:t>🔹 Feature Extraction: Captures spatial and texture details.</a:t>
            </a:r>
          </a:p>
          <a:p>
            <a:pPr algn="just">
              <a:lnSpc>
                <a:spcPts val="3200"/>
              </a:lnSpc>
            </a:pPr>
          </a:p>
          <a:p>
            <a:pPr algn="just">
              <a:lnSpc>
                <a:spcPts val="3200"/>
              </a:lnSpc>
            </a:pPr>
            <a:r>
              <a:rPr lang="en-US" sz="3200" b="true">
                <a:solidFill>
                  <a:srgbClr val="000000"/>
                </a:solidFill>
                <a:latin typeface="Times New Roman Bold"/>
                <a:ea typeface="Times New Roman Bold"/>
                <a:cs typeface="Times New Roman Bold"/>
                <a:sym typeface="Times New Roman Bold"/>
              </a:rPr>
              <a:t>🔹 Proven Performance: Popular in image classification.</a:t>
            </a:r>
          </a:p>
          <a:p>
            <a:pPr algn="just">
              <a:lnSpc>
                <a:spcPts val="3200"/>
              </a:lnSpc>
            </a:pPr>
          </a:p>
          <a:p>
            <a:pPr algn="just">
              <a:lnSpc>
                <a:spcPts val="3200"/>
              </a:lnSpc>
            </a:pPr>
            <a:r>
              <a:rPr lang="en-US" sz="3200" b="true">
                <a:solidFill>
                  <a:srgbClr val="155CBB"/>
                </a:solidFill>
                <a:latin typeface="Times New Roman Bold"/>
                <a:ea typeface="Times New Roman Bold"/>
                <a:cs typeface="Times New Roman Bold"/>
                <a:sym typeface="Times New Roman Bold"/>
              </a:rPr>
              <a:t>Why EfficientNet?</a:t>
            </a:r>
          </a:p>
          <a:p>
            <a:pPr algn="just">
              <a:lnSpc>
                <a:spcPts val="3200"/>
              </a:lnSpc>
            </a:pPr>
          </a:p>
          <a:p>
            <a:pPr algn="just">
              <a:lnSpc>
                <a:spcPts val="3200"/>
              </a:lnSpc>
            </a:pPr>
            <a:r>
              <a:rPr lang="en-US" sz="3200" b="true">
                <a:solidFill>
                  <a:srgbClr val="000000"/>
                </a:solidFill>
                <a:latin typeface="Times New Roman Bold"/>
                <a:ea typeface="Times New Roman Bold"/>
                <a:cs typeface="Times New Roman Bold"/>
                <a:sym typeface="Times New Roman Bold"/>
              </a:rPr>
              <a:t>🔹 Scaling Efficiency: Optimized depth, width, and resolution.</a:t>
            </a:r>
          </a:p>
          <a:p>
            <a:pPr algn="just">
              <a:lnSpc>
                <a:spcPts val="3200"/>
              </a:lnSpc>
            </a:pPr>
          </a:p>
          <a:p>
            <a:pPr algn="just">
              <a:lnSpc>
                <a:spcPts val="3200"/>
              </a:lnSpc>
            </a:pPr>
            <a:r>
              <a:rPr lang="en-US" sz="3200" b="true">
                <a:solidFill>
                  <a:srgbClr val="000000"/>
                </a:solidFill>
                <a:latin typeface="Times New Roman Bold"/>
                <a:ea typeface="Times New Roman Bold"/>
                <a:cs typeface="Times New Roman Bold"/>
                <a:sym typeface="Times New Roman Bold"/>
              </a:rPr>
              <a:t>🔹 Higher Accuracy: Fewer parameters, better performance.</a:t>
            </a:r>
          </a:p>
          <a:p>
            <a:pPr algn="just">
              <a:lnSpc>
                <a:spcPts val="3200"/>
              </a:lnSpc>
            </a:pPr>
          </a:p>
          <a:p>
            <a:pPr algn="just">
              <a:lnSpc>
                <a:spcPts val="3200"/>
              </a:lnSpc>
            </a:pPr>
            <a:r>
              <a:rPr lang="en-US" sz="3200" b="true">
                <a:solidFill>
                  <a:srgbClr val="000000"/>
                </a:solidFill>
                <a:latin typeface="Times New Roman Bold"/>
                <a:ea typeface="Times New Roman Bold"/>
                <a:cs typeface="Times New Roman Bold"/>
                <a:sym typeface="Times New Roman Bold"/>
              </a:rPr>
              <a:t>🔹 Better Generalization: Works well across different input types.</a:t>
            </a:r>
          </a:p>
          <a:p>
            <a:pPr algn="just">
              <a:lnSpc>
                <a:spcPts val="3200"/>
              </a:lnSpc>
            </a:pPr>
          </a:p>
          <a:p>
            <a:pPr algn="just">
              <a:lnSpc>
                <a:spcPts val="3200"/>
              </a:lnSpc>
            </a:pPr>
            <a:r>
              <a:rPr lang="en-US" sz="3200" b="true">
                <a:solidFill>
                  <a:srgbClr val="000000"/>
                </a:solidFill>
                <a:latin typeface="Times New Roman Bold"/>
                <a:ea typeface="Times New Roman Bold"/>
                <a:cs typeface="Times New Roman Bold"/>
                <a:sym typeface="Times New Roman Bold"/>
              </a:rPr>
              <a:t>🔹 Energy Efficient: Requires fewer computations.</a:t>
            </a:r>
          </a:p>
          <a:p>
            <a:pPr algn="just">
              <a:lnSpc>
                <a:spcPts val="3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8" id="8"/>
          <p:cNvGrpSpPr/>
          <p:nvPr/>
        </p:nvGrpSpPr>
        <p:grpSpPr>
          <a:xfrm rot="0">
            <a:off x="0" y="0"/>
            <a:ext cx="2476129" cy="10287000"/>
            <a:chOff x="0" y="0"/>
            <a:chExt cx="3301505" cy="13716000"/>
          </a:xfrm>
        </p:grpSpPr>
        <p:pic>
          <p:nvPicPr>
            <p:cNvPr name="Picture 9" id="9"/>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Freeform 10" id="10"/>
          <p:cNvSpPr/>
          <p:nvPr/>
        </p:nvSpPr>
        <p:spPr>
          <a:xfrm flipH="false" flipV="false" rot="0">
            <a:off x="5195797" y="1577976"/>
            <a:ext cx="2469988" cy="8656428"/>
          </a:xfrm>
          <a:custGeom>
            <a:avLst/>
            <a:gdLst/>
            <a:ahLst/>
            <a:cxnLst/>
            <a:rect r="r" b="b" t="t" l="l"/>
            <a:pathLst>
              <a:path h="8656428" w="2469988">
                <a:moveTo>
                  <a:pt x="0" y="0"/>
                </a:moveTo>
                <a:lnTo>
                  <a:pt x="2469988" y="0"/>
                </a:lnTo>
                <a:lnTo>
                  <a:pt x="2469988" y="8656428"/>
                </a:lnTo>
                <a:lnTo>
                  <a:pt x="0" y="8656428"/>
                </a:lnTo>
                <a:lnTo>
                  <a:pt x="0" y="0"/>
                </a:lnTo>
                <a:close/>
              </a:path>
            </a:pathLst>
          </a:custGeom>
          <a:blipFill>
            <a:blip r:embed="rId3"/>
            <a:stretch>
              <a:fillRect l="0" t="0" r="-19595" b="0"/>
            </a:stretch>
          </a:blipFill>
        </p:spPr>
      </p:sp>
      <p:sp>
        <p:nvSpPr>
          <p:cNvPr name="Freeform 11" id="11"/>
          <p:cNvSpPr/>
          <p:nvPr/>
        </p:nvSpPr>
        <p:spPr>
          <a:xfrm flipH="false" flipV="false" rot="0">
            <a:off x="12344263" y="1577976"/>
            <a:ext cx="2954006" cy="8656428"/>
          </a:xfrm>
          <a:custGeom>
            <a:avLst/>
            <a:gdLst/>
            <a:ahLst/>
            <a:cxnLst/>
            <a:rect r="r" b="b" t="t" l="l"/>
            <a:pathLst>
              <a:path h="8656428" w="2954006">
                <a:moveTo>
                  <a:pt x="0" y="0"/>
                </a:moveTo>
                <a:lnTo>
                  <a:pt x="2954007" y="0"/>
                </a:lnTo>
                <a:lnTo>
                  <a:pt x="2954007" y="8656428"/>
                </a:lnTo>
                <a:lnTo>
                  <a:pt x="0" y="8656428"/>
                </a:lnTo>
                <a:lnTo>
                  <a:pt x="0" y="0"/>
                </a:lnTo>
                <a:close/>
              </a:path>
            </a:pathLst>
          </a:custGeom>
          <a:blipFill>
            <a:blip r:embed="rId4"/>
            <a:stretch>
              <a:fillRect l="0" t="0" r="0" b="0"/>
            </a:stretch>
          </a:blipFill>
        </p:spPr>
      </p:sp>
      <p:sp>
        <p:nvSpPr>
          <p:cNvPr name="TextBox 12" id="12"/>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13</a:t>
            </a:r>
          </a:p>
        </p:txBody>
      </p:sp>
      <p:sp>
        <p:nvSpPr>
          <p:cNvPr name="TextBox 13" id="13"/>
          <p:cNvSpPr txBox="true"/>
          <p:nvPr/>
        </p:nvSpPr>
        <p:spPr>
          <a:xfrm rot="0">
            <a:off x="3470227" y="123825"/>
            <a:ext cx="13789073"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CODE SNIPENT</a:t>
            </a:r>
          </a:p>
        </p:txBody>
      </p:sp>
      <p:sp>
        <p:nvSpPr>
          <p:cNvPr name="TextBox 14" id="14"/>
          <p:cNvSpPr txBox="true"/>
          <p:nvPr/>
        </p:nvSpPr>
        <p:spPr>
          <a:xfrm rot="0">
            <a:off x="4400803" y="973455"/>
            <a:ext cx="4564023"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Times New Roman Bold"/>
                <a:ea typeface="Times New Roman Bold"/>
                <a:cs typeface="Times New Roman Bold"/>
                <a:sym typeface="Times New Roman Bold"/>
              </a:rPr>
              <a:t>ResNet RGB NIR Stacked</a:t>
            </a:r>
          </a:p>
        </p:txBody>
      </p:sp>
      <p:sp>
        <p:nvSpPr>
          <p:cNvPr name="TextBox 15" id="15"/>
          <p:cNvSpPr txBox="true"/>
          <p:nvPr/>
        </p:nvSpPr>
        <p:spPr>
          <a:xfrm rot="0">
            <a:off x="11124322" y="973455"/>
            <a:ext cx="5393889"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Times New Roman Bold"/>
                <a:ea typeface="Times New Roman Bold"/>
                <a:cs typeface="Times New Roman Bold"/>
                <a:sym typeface="Times New Roman Bold"/>
              </a:rPr>
              <a:t>EfficientNet RGB NIR Stacked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8" id="8"/>
          <p:cNvGrpSpPr/>
          <p:nvPr/>
        </p:nvGrpSpPr>
        <p:grpSpPr>
          <a:xfrm rot="0">
            <a:off x="0" y="0"/>
            <a:ext cx="2476129" cy="10287000"/>
            <a:chOff x="0" y="0"/>
            <a:chExt cx="3301505" cy="13716000"/>
          </a:xfrm>
        </p:grpSpPr>
        <p:pic>
          <p:nvPicPr>
            <p:cNvPr name="Picture 9" id="9"/>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Freeform 10" id="10"/>
          <p:cNvSpPr/>
          <p:nvPr/>
        </p:nvSpPr>
        <p:spPr>
          <a:xfrm flipH="false" flipV="false" rot="0">
            <a:off x="4374425" y="1577976"/>
            <a:ext cx="3309429" cy="8709024"/>
          </a:xfrm>
          <a:custGeom>
            <a:avLst/>
            <a:gdLst/>
            <a:ahLst/>
            <a:cxnLst/>
            <a:rect r="r" b="b" t="t" l="l"/>
            <a:pathLst>
              <a:path h="8709024" w="3309429">
                <a:moveTo>
                  <a:pt x="0" y="0"/>
                </a:moveTo>
                <a:lnTo>
                  <a:pt x="3309429" y="0"/>
                </a:lnTo>
                <a:lnTo>
                  <a:pt x="3309429" y="8709024"/>
                </a:lnTo>
                <a:lnTo>
                  <a:pt x="0" y="8709024"/>
                </a:lnTo>
                <a:lnTo>
                  <a:pt x="0" y="0"/>
                </a:lnTo>
                <a:close/>
              </a:path>
            </a:pathLst>
          </a:custGeom>
          <a:blipFill>
            <a:blip r:embed="rId3"/>
            <a:stretch>
              <a:fillRect l="0" t="0" r="0" b="0"/>
            </a:stretch>
          </a:blipFill>
        </p:spPr>
      </p:sp>
      <p:sp>
        <p:nvSpPr>
          <p:cNvPr name="Freeform 11" id="11"/>
          <p:cNvSpPr/>
          <p:nvPr/>
        </p:nvSpPr>
        <p:spPr>
          <a:xfrm flipH="false" flipV="false" rot="0">
            <a:off x="12657873" y="1577976"/>
            <a:ext cx="2710684" cy="8709024"/>
          </a:xfrm>
          <a:custGeom>
            <a:avLst/>
            <a:gdLst/>
            <a:ahLst/>
            <a:cxnLst/>
            <a:rect r="r" b="b" t="t" l="l"/>
            <a:pathLst>
              <a:path h="8709024" w="2710684">
                <a:moveTo>
                  <a:pt x="0" y="0"/>
                </a:moveTo>
                <a:lnTo>
                  <a:pt x="2710684" y="0"/>
                </a:lnTo>
                <a:lnTo>
                  <a:pt x="2710684" y="8709024"/>
                </a:lnTo>
                <a:lnTo>
                  <a:pt x="0" y="8709024"/>
                </a:lnTo>
                <a:lnTo>
                  <a:pt x="0" y="0"/>
                </a:lnTo>
                <a:close/>
              </a:path>
            </a:pathLst>
          </a:custGeom>
          <a:blipFill>
            <a:blip r:embed="rId4"/>
            <a:stretch>
              <a:fillRect l="0" t="0" r="0" b="0"/>
            </a:stretch>
          </a:blipFill>
        </p:spPr>
      </p:sp>
      <p:sp>
        <p:nvSpPr>
          <p:cNvPr name="TextBox 12" id="12"/>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14</a:t>
            </a:r>
          </a:p>
        </p:txBody>
      </p:sp>
      <p:sp>
        <p:nvSpPr>
          <p:cNvPr name="TextBox 13" id="13"/>
          <p:cNvSpPr txBox="true"/>
          <p:nvPr/>
        </p:nvSpPr>
        <p:spPr>
          <a:xfrm rot="0">
            <a:off x="3470227" y="123825"/>
            <a:ext cx="13789073"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CODE SNIPENT</a:t>
            </a:r>
          </a:p>
        </p:txBody>
      </p:sp>
      <p:sp>
        <p:nvSpPr>
          <p:cNvPr name="TextBox 14" id="14"/>
          <p:cNvSpPr txBox="true"/>
          <p:nvPr/>
        </p:nvSpPr>
        <p:spPr>
          <a:xfrm rot="0">
            <a:off x="4374425" y="904875"/>
            <a:ext cx="3171111"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Times New Roman Bold"/>
                <a:ea typeface="Times New Roman Bold"/>
                <a:cs typeface="Times New Roman Bold"/>
                <a:sym typeface="Times New Roman Bold"/>
              </a:rPr>
              <a:t>ResNet Only NIR </a:t>
            </a:r>
          </a:p>
        </p:txBody>
      </p:sp>
      <p:sp>
        <p:nvSpPr>
          <p:cNvPr name="TextBox 15" id="15"/>
          <p:cNvSpPr txBox="true"/>
          <p:nvPr/>
        </p:nvSpPr>
        <p:spPr>
          <a:xfrm rot="0">
            <a:off x="12048659" y="973455"/>
            <a:ext cx="3899178"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Times New Roman Bold"/>
                <a:ea typeface="Times New Roman Bold"/>
                <a:cs typeface="Times New Roman Bold"/>
                <a:sym typeface="Times New Roman Bold"/>
              </a:rPr>
              <a:t>EfficientNet Only NIR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8" id="8"/>
          <p:cNvGrpSpPr/>
          <p:nvPr/>
        </p:nvGrpSpPr>
        <p:grpSpPr>
          <a:xfrm rot="0">
            <a:off x="0" y="0"/>
            <a:ext cx="2476129" cy="10287000"/>
            <a:chOff x="0" y="0"/>
            <a:chExt cx="3301505" cy="13716000"/>
          </a:xfrm>
        </p:grpSpPr>
        <p:pic>
          <p:nvPicPr>
            <p:cNvPr name="Picture 9" id="9"/>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Freeform 10" id="10"/>
          <p:cNvSpPr/>
          <p:nvPr/>
        </p:nvSpPr>
        <p:spPr>
          <a:xfrm flipH="false" flipV="false" rot="0">
            <a:off x="4450229" y="1577976"/>
            <a:ext cx="2721570" cy="8709024"/>
          </a:xfrm>
          <a:custGeom>
            <a:avLst/>
            <a:gdLst/>
            <a:ahLst/>
            <a:cxnLst/>
            <a:rect r="r" b="b" t="t" l="l"/>
            <a:pathLst>
              <a:path h="8709024" w="2721570">
                <a:moveTo>
                  <a:pt x="0" y="0"/>
                </a:moveTo>
                <a:lnTo>
                  <a:pt x="2721570" y="0"/>
                </a:lnTo>
                <a:lnTo>
                  <a:pt x="2721570" y="8709024"/>
                </a:lnTo>
                <a:lnTo>
                  <a:pt x="0" y="8709024"/>
                </a:lnTo>
                <a:lnTo>
                  <a:pt x="0" y="0"/>
                </a:lnTo>
                <a:close/>
              </a:path>
            </a:pathLst>
          </a:custGeom>
          <a:blipFill>
            <a:blip r:embed="rId3"/>
            <a:stretch>
              <a:fillRect l="0" t="0" r="0" b="0"/>
            </a:stretch>
          </a:blipFill>
        </p:spPr>
      </p:sp>
      <p:sp>
        <p:nvSpPr>
          <p:cNvPr name="Freeform 11" id="11"/>
          <p:cNvSpPr/>
          <p:nvPr/>
        </p:nvSpPr>
        <p:spPr>
          <a:xfrm flipH="false" flipV="false" rot="0">
            <a:off x="12665269" y="1721671"/>
            <a:ext cx="2665959" cy="8565329"/>
          </a:xfrm>
          <a:custGeom>
            <a:avLst/>
            <a:gdLst/>
            <a:ahLst/>
            <a:cxnLst/>
            <a:rect r="r" b="b" t="t" l="l"/>
            <a:pathLst>
              <a:path h="8565329" w="2665959">
                <a:moveTo>
                  <a:pt x="0" y="0"/>
                </a:moveTo>
                <a:lnTo>
                  <a:pt x="2665958" y="0"/>
                </a:lnTo>
                <a:lnTo>
                  <a:pt x="2665958" y="8565329"/>
                </a:lnTo>
                <a:lnTo>
                  <a:pt x="0" y="8565329"/>
                </a:lnTo>
                <a:lnTo>
                  <a:pt x="0" y="0"/>
                </a:lnTo>
                <a:close/>
              </a:path>
            </a:pathLst>
          </a:custGeom>
          <a:blipFill>
            <a:blip r:embed="rId4"/>
            <a:stretch>
              <a:fillRect l="0" t="0" r="0" b="0"/>
            </a:stretch>
          </a:blipFill>
        </p:spPr>
      </p:sp>
      <p:sp>
        <p:nvSpPr>
          <p:cNvPr name="TextBox 12" id="12"/>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15</a:t>
            </a:r>
          </a:p>
        </p:txBody>
      </p:sp>
      <p:sp>
        <p:nvSpPr>
          <p:cNvPr name="TextBox 13" id="13"/>
          <p:cNvSpPr txBox="true"/>
          <p:nvPr/>
        </p:nvSpPr>
        <p:spPr>
          <a:xfrm rot="0">
            <a:off x="3470227" y="123825"/>
            <a:ext cx="13789073"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CODE SNIPENT</a:t>
            </a:r>
          </a:p>
        </p:txBody>
      </p:sp>
      <p:sp>
        <p:nvSpPr>
          <p:cNvPr name="TextBox 14" id="14"/>
          <p:cNvSpPr txBox="true"/>
          <p:nvPr/>
        </p:nvSpPr>
        <p:spPr>
          <a:xfrm rot="0">
            <a:off x="4168189" y="904875"/>
            <a:ext cx="3285649"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Times New Roman Bold"/>
                <a:ea typeface="Times New Roman Bold"/>
                <a:cs typeface="Times New Roman Bold"/>
                <a:sym typeface="Times New Roman Bold"/>
              </a:rPr>
              <a:t>ResNet Only RGB </a:t>
            </a:r>
          </a:p>
        </p:txBody>
      </p:sp>
      <p:sp>
        <p:nvSpPr>
          <p:cNvPr name="TextBox 15" id="15"/>
          <p:cNvSpPr txBox="true"/>
          <p:nvPr/>
        </p:nvSpPr>
        <p:spPr>
          <a:xfrm rot="0">
            <a:off x="11991331" y="973455"/>
            <a:ext cx="4013835"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0000"/>
                </a:solidFill>
                <a:latin typeface="Times New Roman Bold"/>
                <a:ea typeface="Times New Roman Bold"/>
                <a:cs typeface="Times New Roman Bold"/>
                <a:sym typeface="Times New Roman Bold"/>
              </a:rPr>
              <a:t>EfficientNet Only RGB</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8" id="8"/>
          <p:cNvGrpSpPr/>
          <p:nvPr/>
        </p:nvGrpSpPr>
        <p:grpSpPr>
          <a:xfrm rot="0">
            <a:off x="0" y="0"/>
            <a:ext cx="2476129" cy="10287000"/>
            <a:chOff x="0" y="0"/>
            <a:chExt cx="3301505" cy="13716000"/>
          </a:xfrm>
        </p:grpSpPr>
        <p:pic>
          <p:nvPicPr>
            <p:cNvPr name="Picture 9" id="9"/>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Freeform 10" id="10"/>
          <p:cNvSpPr/>
          <p:nvPr/>
        </p:nvSpPr>
        <p:spPr>
          <a:xfrm flipH="false" flipV="false" rot="0">
            <a:off x="10408925" y="3415692"/>
            <a:ext cx="3178479" cy="6356958"/>
          </a:xfrm>
          <a:custGeom>
            <a:avLst/>
            <a:gdLst/>
            <a:ahLst/>
            <a:cxnLst/>
            <a:rect r="r" b="b" t="t" l="l"/>
            <a:pathLst>
              <a:path h="6356958" w="3178479">
                <a:moveTo>
                  <a:pt x="0" y="0"/>
                </a:moveTo>
                <a:lnTo>
                  <a:pt x="3178479" y="0"/>
                </a:lnTo>
                <a:lnTo>
                  <a:pt x="3178479" y="6356958"/>
                </a:lnTo>
                <a:lnTo>
                  <a:pt x="0" y="6356958"/>
                </a:lnTo>
                <a:lnTo>
                  <a:pt x="0" y="0"/>
                </a:lnTo>
                <a:close/>
              </a:path>
            </a:pathLst>
          </a:custGeom>
          <a:blipFill>
            <a:blip r:embed="rId3"/>
            <a:stretch>
              <a:fillRect l="0" t="0" r="0" b="0"/>
            </a:stretch>
          </a:blipFill>
        </p:spPr>
      </p:sp>
      <p:sp>
        <p:nvSpPr>
          <p:cNvPr name="Freeform 11" id="11"/>
          <p:cNvSpPr/>
          <p:nvPr/>
        </p:nvSpPr>
        <p:spPr>
          <a:xfrm flipH="false" flipV="false" rot="0">
            <a:off x="13764007" y="3415692"/>
            <a:ext cx="3162587" cy="6356958"/>
          </a:xfrm>
          <a:custGeom>
            <a:avLst/>
            <a:gdLst/>
            <a:ahLst/>
            <a:cxnLst/>
            <a:rect r="r" b="b" t="t" l="l"/>
            <a:pathLst>
              <a:path h="6356958" w="3162587">
                <a:moveTo>
                  <a:pt x="0" y="0"/>
                </a:moveTo>
                <a:lnTo>
                  <a:pt x="3162587" y="0"/>
                </a:lnTo>
                <a:lnTo>
                  <a:pt x="3162587" y="6356958"/>
                </a:lnTo>
                <a:lnTo>
                  <a:pt x="0" y="6356958"/>
                </a:lnTo>
                <a:lnTo>
                  <a:pt x="0" y="0"/>
                </a:lnTo>
                <a:close/>
              </a:path>
            </a:pathLst>
          </a:custGeom>
          <a:blipFill>
            <a:blip r:embed="rId4"/>
            <a:stretch>
              <a:fillRect l="0" t="0" r="0" b="0"/>
            </a:stretch>
          </a:blipFill>
        </p:spPr>
      </p:sp>
      <p:sp>
        <p:nvSpPr>
          <p:cNvPr name="Freeform 12" id="12"/>
          <p:cNvSpPr/>
          <p:nvPr/>
        </p:nvSpPr>
        <p:spPr>
          <a:xfrm flipH="false" flipV="false" rot="0">
            <a:off x="2613833" y="3415692"/>
            <a:ext cx="3281780" cy="6356958"/>
          </a:xfrm>
          <a:custGeom>
            <a:avLst/>
            <a:gdLst/>
            <a:ahLst/>
            <a:cxnLst/>
            <a:rect r="r" b="b" t="t" l="l"/>
            <a:pathLst>
              <a:path h="6356958" w="3281780">
                <a:moveTo>
                  <a:pt x="0" y="0"/>
                </a:moveTo>
                <a:lnTo>
                  <a:pt x="3281780" y="0"/>
                </a:lnTo>
                <a:lnTo>
                  <a:pt x="3281780" y="6356958"/>
                </a:lnTo>
                <a:lnTo>
                  <a:pt x="0" y="6356958"/>
                </a:lnTo>
                <a:lnTo>
                  <a:pt x="0" y="0"/>
                </a:lnTo>
                <a:close/>
              </a:path>
            </a:pathLst>
          </a:custGeom>
          <a:blipFill>
            <a:blip r:embed="rId5"/>
            <a:stretch>
              <a:fillRect l="0" t="0" r="0" b="0"/>
            </a:stretch>
          </a:blipFill>
        </p:spPr>
      </p:sp>
      <p:sp>
        <p:nvSpPr>
          <p:cNvPr name="Freeform 13" id="13"/>
          <p:cNvSpPr/>
          <p:nvPr/>
        </p:nvSpPr>
        <p:spPr>
          <a:xfrm flipH="false" flipV="false" rot="0">
            <a:off x="6229201" y="3415692"/>
            <a:ext cx="3369188" cy="6356958"/>
          </a:xfrm>
          <a:custGeom>
            <a:avLst/>
            <a:gdLst/>
            <a:ahLst/>
            <a:cxnLst/>
            <a:rect r="r" b="b" t="t" l="l"/>
            <a:pathLst>
              <a:path h="6356958" w="3369188">
                <a:moveTo>
                  <a:pt x="0" y="0"/>
                </a:moveTo>
                <a:lnTo>
                  <a:pt x="3369188" y="0"/>
                </a:lnTo>
                <a:lnTo>
                  <a:pt x="3369188" y="6356958"/>
                </a:lnTo>
                <a:lnTo>
                  <a:pt x="0" y="6356958"/>
                </a:lnTo>
                <a:lnTo>
                  <a:pt x="0" y="0"/>
                </a:lnTo>
                <a:close/>
              </a:path>
            </a:pathLst>
          </a:custGeom>
          <a:blipFill>
            <a:blip r:embed="rId6"/>
            <a:stretch>
              <a:fillRect l="0" t="0" r="0" b="0"/>
            </a:stretch>
          </a:blipFill>
        </p:spPr>
      </p:sp>
      <p:sp>
        <p:nvSpPr>
          <p:cNvPr name="TextBox 14" id="14"/>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16</a:t>
            </a:r>
          </a:p>
        </p:txBody>
      </p:sp>
      <p:sp>
        <p:nvSpPr>
          <p:cNvPr name="TextBox 15" id="15"/>
          <p:cNvSpPr txBox="true"/>
          <p:nvPr/>
        </p:nvSpPr>
        <p:spPr>
          <a:xfrm rot="0">
            <a:off x="3470227" y="123825"/>
            <a:ext cx="13789073"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CODE SNIPENT</a:t>
            </a:r>
          </a:p>
        </p:txBody>
      </p:sp>
      <p:sp>
        <p:nvSpPr>
          <p:cNvPr name="TextBox 16" id="16"/>
          <p:cNvSpPr txBox="true"/>
          <p:nvPr/>
        </p:nvSpPr>
        <p:spPr>
          <a:xfrm rot="0">
            <a:off x="6883512" y="925830"/>
            <a:ext cx="6530167" cy="796601"/>
          </a:xfrm>
          <a:prstGeom prst="rect">
            <a:avLst/>
          </a:prstGeom>
        </p:spPr>
        <p:txBody>
          <a:bodyPr anchor="t" rtlCol="false" tIns="0" lIns="0" bIns="0" rIns="0">
            <a:spAutoFit/>
          </a:bodyPr>
          <a:lstStyle/>
          <a:p>
            <a:pPr algn="ctr">
              <a:lnSpc>
                <a:spcPts val="5826"/>
              </a:lnSpc>
              <a:spcBef>
                <a:spcPct val="0"/>
              </a:spcBef>
            </a:pPr>
            <a:r>
              <a:rPr lang="en-US" b="true" sz="4161">
                <a:solidFill>
                  <a:srgbClr val="000000"/>
                </a:solidFill>
                <a:latin typeface="Times New Roman Bold"/>
                <a:ea typeface="Times New Roman Bold"/>
                <a:cs typeface="Times New Roman Bold"/>
                <a:sym typeface="Times New Roman Bold"/>
              </a:rPr>
              <a:t>Proposed Dual Channel CNN</a:t>
            </a:r>
          </a:p>
        </p:txBody>
      </p:sp>
      <p:sp>
        <p:nvSpPr>
          <p:cNvPr name="TextBox 17" id="17"/>
          <p:cNvSpPr txBox="true"/>
          <p:nvPr/>
        </p:nvSpPr>
        <p:spPr>
          <a:xfrm rot="0">
            <a:off x="2613833" y="1719788"/>
            <a:ext cx="5951521" cy="796601"/>
          </a:xfrm>
          <a:prstGeom prst="rect">
            <a:avLst/>
          </a:prstGeom>
        </p:spPr>
        <p:txBody>
          <a:bodyPr anchor="t" rtlCol="false" tIns="0" lIns="0" bIns="0" rIns="0">
            <a:spAutoFit/>
          </a:bodyPr>
          <a:lstStyle/>
          <a:p>
            <a:pPr algn="ctr">
              <a:lnSpc>
                <a:spcPts val="5826"/>
              </a:lnSpc>
              <a:spcBef>
                <a:spcPct val="0"/>
              </a:spcBef>
            </a:pPr>
            <a:r>
              <a:rPr lang="en-US" b="true" sz="4161">
                <a:solidFill>
                  <a:srgbClr val="000000"/>
                </a:solidFill>
                <a:latin typeface="Times New Roman Bold"/>
                <a:ea typeface="Times New Roman Bold"/>
                <a:cs typeface="Times New Roman Bold"/>
                <a:sym typeface="Times New Roman Bold"/>
              </a:rPr>
              <a:t>Feature Extraction ResNet</a:t>
            </a:r>
          </a:p>
        </p:txBody>
      </p:sp>
      <p:sp>
        <p:nvSpPr>
          <p:cNvPr name="TextBox 18" id="18"/>
          <p:cNvSpPr txBox="true"/>
          <p:nvPr/>
        </p:nvSpPr>
        <p:spPr>
          <a:xfrm rot="0">
            <a:off x="11520605" y="2693062"/>
            <a:ext cx="955119" cy="722630"/>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Times New Roman"/>
                <a:ea typeface="Times New Roman"/>
                <a:cs typeface="Times New Roman"/>
                <a:sym typeface="Times New Roman"/>
              </a:rPr>
              <a:t>NIR</a:t>
            </a:r>
          </a:p>
        </p:txBody>
      </p:sp>
      <p:sp>
        <p:nvSpPr>
          <p:cNvPr name="TextBox 19" id="19"/>
          <p:cNvSpPr txBox="true"/>
          <p:nvPr/>
        </p:nvSpPr>
        <p:spPr>
          <a:xfrm rot="0">
            <a:off x="14569401" y="2693062"/>
            <a:ext cx="1091208" cy="722630"/>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Times New Roman"/>
                <a:ea typeface="Times New Roman"/>
                <a:cs typeface="Times New Roman"/>
                <a:sym typeface="Times New Roman"/>
              </a:rPr>
              <a:t>RGB</a:t>
            </a:r>
          </a:p>
        </p:txBody>
      </p:sp>
      <p:sp>
        <p:nvSpPr>
          <p:cNvPr name="TextBox 20" id="20"/>
          <p:cNvSpPr txBox="true"/>
          <p:nvPr/>
        </p:nvSpPr>
        <p:spPr>
          <a:xfrm rot="0">
            <a:off x="10408925" y="1719788"/>
            <a:ext cx="7030617" cy="796601"/>
          </a:xfrm>
          <a:prstGeom prst="rect">
            <a:avLst/>
          </a:prstGeom>
        </p:spPr>
        <p:txBody>
          <a:bodyPr anchor="t" rtlCol="false" tIns="0" lIns="0" bIns="0" rIns="0">
            <a:spAutoFit/>
          </a:bodyPr>
          <a:lstStyle/>
          <a:p>
            <a:pPr algn="ctr">
              <a:lnSpc>
                <a:spcPts val="5826"/>
              </a:lnSpc>
              <a:spcBef>
                <a:spcPct val="0"/>
              </a:spcBef>
            </a:pPr>
            <a:r>
              <a:rPr lang="en-US" b="true" sz="4161">
                <a:solidFill>
                  <a:srgbClr val="000000"/>
                </a:solidFill>
                <a:latin typeface="Times New Roman Bold"/>
                <a:ea typeface="Times New Roman Bold"/>
                <a:cs typeface="Times New Roman Bold"/>
                <a:sym typeface="Times New Roman Bold"/>
              </a:rPr>
              <a:t>Feature Extraction EfficientNet</a:t>
            </a:r>
          </a:p>
        </p:txBody>
      </p:sp>
      <p:sp>
        <p:nvSpPr>
          <p:cNvPr name="TextBox 21" id="21"/>
          <p:cNvSpPr txBox="true"/>
          <p:nvPr/>
        </p:nvSpPr>
        <p:spPr>
          <a:xfrm rot="0">
            <a:off x="3470227" y="2693062"/>
            <a:ext cx="955119" cy="722630"/>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Times New Roman"/>
                <a:ea typeface="Times New Roman"/>
                <a:cs typeface="Times New Roman"/>
                <a:sym typeface="Times New Roman"/>
              </a:rPr>
              <a:t>NIR</a:t>
            </a:r>
          </a:p>
        </p:txBody>
      </p:sp>
      <p:sp>
        <p:nvSpPr>
          <p:cNvPr name="TextBox 22" id="22"/>
          <p:cNvSpPr txBox="true"/>
          <p:nvPr/>
        </p:nvSpPr>
        <p:spPr>
          <a:xfrm rot="0">
            <a:off x="7368191" y="2693062"/>
            <a:ext cx="1091208" cy="722630"/>
          </a:xfrm>
          <a:prstGeom prst="rect">
            <a:avLst/>
          </a:prstGeom>
        </p:spPr>
        <p:txBody>
          <a:bodyPr anchor="t" rtlCol="false" tIns="0" lIns="0" bIns="0" rIns="0">
            <a:spAutoFit/>
          </a:bodyPr>
          <a:lstStyle/>
          <a:p>
            <a:pPr algn="ctr">
              <a:lnSpc>
                <a:spcPts val="5320"/>
              </a:lnSpc>
              <a:spcBef>
                <a:spcPct val="0"/>
              </a:spcBef>
            </a:pPr>
            <a:r>
              <a:rPr lang="en-US" sz="3800">
                <a:solidFill>
                  <a:srgbClr val="000000"/>
                </a:solidFill>
                <a:latin typeface="Times New Roman"/>
                <a:ea typeface="Times New Roman"/>
                <a:cs typeface="Times New Roman"/>
                <a:sym typeface="Times New Roman"/>
              </a:rPr>
              <a:t>RGB</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8" id="8"/>
          <p:cNvGrpSpPr/>
          <p:nvPr/>
        </p:nvGrpSpPr>
        <p:grpSpPr>
          <a:xfrm rot="0">
            <a:off x="0" y="0"/>
            <a:ext cx="2476129" cy="10287000"/>
            <a:chOff x="0" y="0"/>
            <a:chExt cx="3301505" cy="13716000"/>
          </a:xfrm>
        </p:grpSpPr>
        <p:pic>
          <p:nvPicPr>
            <p:cNvPr name="Picture 9" id="9"/>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Freeform 10" id="10"/>
          <p:cNvSpPr/>
          <p:nvPr/>
        </p:nvSpPr>
        <p:spPr>
          <a:xfrm flipH="false" flipV="false" rot="0">
            <a:off x="8738328" y="2749757"/>
            <a:ext cx="1927822" cy="7309278"/>
          </a:xfrm>
          <a:custGeom>
            <a:avLst/>
            <a:gdLst/>
            <a:ahLst/>
            <a:cxnLst/>
            <a:rect r="r" b="b" t="t" l="l"/>
            <a:pathLst>
              <a:path h="7309278" w="1927822">
                <a:moveTo>
                  <a:pt x="0" y="0"/>
                </a:moveTo>
                <a:lnTo>
                  <a:pt x="1927822" y="0"/>
                </a:lnTo>
                <a:lnTo>
                  <a:pt x="1927822" y="7309278"/>
                </a:lnTo>
                <a:lnTo>
                  <a:pt x="0" y="7309278"/>
                </a:lnTo>
                <a:lnTo>
                  <a:pt x="0" y="0"/>
                </a:lnTo>
                <a:close/>
              </a:path>
            </a:pathLst>
          </a:custGeom>
          <a:blipFill>
            <a:blip r:embed="rId3"/>
            <a:stretch>
              <a:fillRect l="0" t="0" r="0" b="0"/>
            </a:stretch>
          </a:blipFill>
        </p:spPr>
      </p:sp>
      <p:sp>
        <p:nvSpPr>
          <p:cNvPr name="TextBox 11" id="11"/>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17</a:t>
            </a:r>
          </a:p>
        </p:txBody>
      </p:sp>
      <p:sp>
        <p:nvSpPr>
          <p:cNvPr name="TextBox 12" id="12"/>
          <p:cNvSpPr txBox="true"/>
          <p:nvPr/>
        </p:nvSpPr>
        <p:spPr>
          <a:xfrm rot="0">
            <a:off x="3470227" y="123825"/>
            <a:ext cx="13789073"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CODE SNIPENT</a:t>
            </a:r>
          </a:p>
        </p:txBody>
      </p:sp>
      <p:sp>
        <p:nvSpPr>
          <p:cNvPr name="TextBox 13" id="13"/>
          <p:cNvSpPr txBox="true"/>
          <p:nvPr/>
        </p:nvSpPr>
        <p:spPr>
          <a:xfrm rot="0">
            <a:off x="6908619" y="1151786"/>
            <a:ext cx="6530167" cy="796601"/>
          </a:xfrm>
          <a:prstGeom prst="rect">
            <a:avLst/>
          </a:prstGeom>
        </p:spPr>
        <p:txBody>
          <a:bodyPr anchor="t" rtlCol="false" tIns="0" lIns="0" bIns="0" rIns="0">
            <a:spAutoFit/>
          </a:bodyPr>
          <a:lstStyle/>
          <a:p>
            <a:pPr algn="ctr">
              <a:lnSpc>
                <a:spcPts val="5826"/>
              </a:lnSpc>
              <a:spcBef>
                <a:spcPct val="0"/>
              </a:spcBef>
            </a:pPr>
            <a:r>
              <a:rPr lang="en-US" b="true" sz="4161">
                <a:solidFill>
                  <a:srgbClr val="000000"/>
                </a:solidFill>
                <a:latin typeface="Times New Roman Bold"/>
                <a:ea typeface="Times New Roman Bold"/>
                <a:cs typeface="Times New Roman Bold"/>
                <a:sym typeface="Times New Roman Bold"/>
              </a:rPr>
              <a:t>Proposed Dual Channel CNN</a:t>
            </a:r>
          </a:p>
        </p:txBody>
      </p:sp>
      <p:sp>
        <p:nvSpPr>
          <p:cNvPr name="TextBox 14" id="14"/>
          <p:cNvSpPr txBox="true"/>
          <p:nvPr/>
        </p:nvSpPr>
        <p:spPr>
          <a:xfrm rot="0">
            <a:off x="1238064" y="2167462"/>
            <a:ext cx="6530167" cy="582295"/>
          </a:xfrm>
          <a:prstGeom prst="rect">
            <a:avLst/>
          </a:prstGeom>
        </p:spPr>
        <p:txBody>
          <a:bodyPr anchor="t" rtlCol="false" tIns="0" lIns="0" bIns="0" rIns="0">
            <a:spAutoFit/>
          </a:bodyPr>
          <a:lstStyle/>
          <a:p>
            <a:pPr algn="ctr">
              <a:lnSpc>
                <a:spcPts val="3800"/>
              </a:lnSpc>
              <a:spcBef>
                <a:spcPct val="0"/>
              </a:spcBef>
            </a:pPr>
            <a:r>
              <a:rPr lang="en-US" b="true" sz="3800">
                <a:solidFill>
                  <a:srgbClr val="000000"/>
                </a:solidFill>
                <a:latin typeface="Times New Roman Bold"/>
                <a:ea typeface="Times New Roman Bold"/>
                <a:cs typeface="Times New Roman Bold"/>
                <a:sym typeface="Times New Roman Bold"/>
              </a:rPr>
              <a:t>Classification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18</a:t>
            </a:r>
          </a:p>
        </p:txBody>
      </p:sp>
      <p:sp>
        <p:nvSpPr>
          <p:cNvPr name="TextBox 9" id="9"/>
          <p:cNvSpPr txBox="true"/>
          <p:nvPr/>
        </p:nvSpPr>
        <p:spPr>
          <a:xfrm rot="0">
            <a:off x="4567867" y="603885"/>
            <a:ext cx="11278146"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LIST OF PERFORMANCE METRICS</a:t>
            </a:r>
          </a:p>
        </p:txBody>
      </p:sp>
      <p:grpSp>
        <p:nvGrpSpPr>
          <p:cNvPr name="Group 10" id="10"/>
          <p:cNvGrpSpPr/>
          <p:nvPr/>
        </p:nvGrpSpPr>
        <p:grpSpPr>
          <a:xfrm rot="0">
            <a:off x="0" y="0"/>
            <a:ext cx="2476129" cy="10287000"/>
            <a:chOff x="0" y="0"/>
            <a:chExt cx="3301505" cy="13716000"/>
          </a:xfrm>
        </p:grpSpPr>
        <p:pic>
          <p:nvPicPr>
            <p:cNvPr name="Picture 11" id="11"/>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TextBox 12" id="12"/>
          <p:cNvSpPr txBox="true"/>
          <p:nvPr/>
        </p:nvSpPr>
        <p:spPr>
          <a:xfrm rot="0">
            <a:off x="3354199" y="1867910"/>
            <a:ext cx="1691729" cy="647065"/>
          </a:xfrm>
          <a:prstGeom prst="rect">
            <a:avLst/>
          </a:prstGeom>
        </p:spPr>
        <p:txBody>
          <a:bodyPr anchor="t" rtlCol="false" tIns="0" lIns="0" bIns="0" rIns="0">
            <a:spAutoFit/>
          </a:bodyPr>
          <a:lstStyle/>
          <a:p>
            <a:pPr algn="ctr">
              <a:lnSpc>
                <a:spcPts val="4759"/>
              </a:lnSpc>
              <a:spcBef>
                <a:spcPct val="0"/>
              </a:spcBef>
            </a:pPr>
            <a:r>
              <a:rPr lang="en-US" b="true" sz="3399">
                <a:solidFill>
                  <a:srgbClr val="004AAD"/>
                </a:solidFill>
                <a:latin typeface="Times New Roman Bold"/>
                <a:ea typeface="Times New Roman Bold"/>
                <a:cs typeface="Times New Roman Bold"/>
                <a:sym typeface="Times New Roman Bold"/>
              </a:rPr>
              <a:t>Accuracy</a:t>
            </a:r>
          </a:p>
        </p:txBody>
      </p:sp>
      <p:sp>
        <p:nvSpPr>
          <p:cNvPr name="TextBox 13" id="13"/>
          <p:cNvSpPr txBox="true"/>
          <p:nvPr/>
        </p:nvSpPr>
        <p:spPr>
          <a:xfrm rot="0">
            <a:off x="3354199" y="2553075"/>
            <a:ext cx="8271873" cy="1247140"/>
          </a:xfrm>
          <a:prstGeom prst="rect">
            <a:avLst/>
          </a:prstGeom>
        </p:spPr>
        <p:txBody>
          <a:bodyPr anchor="t" rtlCol="false" tIns="0" lIns="0" bIns="0" rIns="0">
            <a:spAutoFit/>
          </a:bodyPr>
          <a:lstStyle/>
          <a:p>
            <a:pPr algn="just"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Measures overall correctness</a:t>
            </a:r>
          </a:p>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Best for balanced datasets</a:t>
            </a:r>
          </a:p>
        </p:txBody>
      </p:sp>
      <p:sp>
        <p:nvSpPr>
          <p:cNvPr name="Freeform 14" id="14"/>
          <p:cNvSpPr/>
          <p:nvPr/>
        </p:nvSpPr>
        <p:spPr>
          <a:xfrm flipH="false" flipV="false" rot="0">
            <a:off x="5252705" y="4362190"/>
            <a:ext cx="6863162" cy="1444875"/>
          </a:xfrm>
          <a:custGeom>
            <a:avLst/>
            <a:gdLst/>
            <a:ahLst/>
            <a:cxnLst/>
            <a:rect r="r" b="b" t="t" l="l"/>
            <a:pathLst>
              <a:path h="1444875" w="6863162">
                <a:moveTo>
                  <a:pt x="0" y="0"/>
                </a:moveTo>
                <a:lnTo>
                  <a:pt x="6863162" y="0"/>
                </a:lnTo>
                <a:lnTo>
                  <a:pt x="6863162" y="1444875"/>
                </a:lnTo>
                <a:lnTo>
                  <a:pt x="0" y="1444875"/>
                </a:lnTo>
                <a:lnTo>
                  <a:pt x="0" y="0"/>
                </a:lnTo>
                <a:close/>
              </a:path>
            </a:pathLst>
          </a:custGeom>
          <a:blipFill>
            <a:blip r:embed="rId3"/>
            <a:stretch>
              <a:fillRect l="0" t="-11337" r="0" b="-858"/>
            </a:stretch>
          </a:blipFill>
        </p:spPr>
      </p:sp>
      <p:sp>
        <p:nvSpPr>
          <p:cNvPr name="Freeform 15" id="15"/>
          <p:cNvSpPr/>
          <p:nvPr/>
        </p:nvSpPr>
        <p:spPr>
          <a:xfrm flipH="false" flipV="false" rot="0">
            <a:off x="5252705" y="7914958"/>
            <a:ext cx="4185574" cy="1331774"/>
          </a:xfrm>
          <a:custGeom>
            <a:avLst/>
            <a:gdLst/>
            <a:ahLst/>
            <a:cxnLst/>
            <a:rect r="r" b="b" t="t" l="l"/>
            <a:pathLst>
              <a:path h="1331774" w="4185574">
                <a:moveTo>
                  <a:pt x="0" y="0"/>
                </a:moveTo>
                <a:lnTo>
                  <a:pt x="4185574" y="0"/>
                </a:lnTo>
                <a:lnTo>
                  <a:pt x="4185574" y="1331774"/>
                </a:lnTo>
                <a:lnTo>
                  <a:pt x="0" y="1331774"/>
                </a:lnTo>
                <a:lnTo>
                  <a:pt x="0" y="0"/>
                </a:lnTo>
                <a:close/>
              </a:path>
            </a:pathLst>
          </a:custGeom>
          <a:blipFill>
            <a:blip r:embed="rId4"/>
            <a:stretch>
              <a:fillRect l="0" t="0" r="0" b="0"/>
            </a:stretch>
          </a:blipFill>
        </p:spPr>
      </p:sp>
      <p:sp>
        <p:nvSpPr>
          <p:cNvPr name="TextBox 16" id="16"/>
          <p:cNvSpPr txBox="true"/>
          <p:nvPr/>
        </p:nvSpPr>
        <p:spPr>
          <a:xfrm rot="0">
            <a:off x="3310410" y="5416858"/>
            <a:ext cx="1664494" cy="647065"/>
          </a:xfrm>
          <a:prstGeom prst="rect">
            <a:avLst/>
          </a:prstGeom>
        </p:spPr>
        <p:txBody>
          <a:bodyPr anchor="t" rtlCol="false" tIns="0" lIns="0" bIns="0" rIns="0">
            <a:spAutoFit/>
          </a:bodyPr>
          <a:lstStyle/>
          <a:p>
            <a:pPr algn="ctr">
              <a:lnSpc>
                <a:spcPts val="4759"/>
              </a:lnSpc>
              <a:spcBef>
                <a:spcPct val="0"/>
              </a:spcBef>
            </a:pPr>
            <a:r>
              <a:rPr lang="en-US" b="true" sz="3399">
                <a:solidFill>
                  <a:srgbClr val="09418C"/>
                </a:solidFill>
                <a:latin typeface="Times New Roman Bold"/>
                <a:ea typeface="Times New Roman Bold"/>
                <a:cs typeface="Times New Roman Bold"/>
                <a:sym typeface="Times New Roman Bold"/>
              </a:rPr>
              <a:t>Precision</a:t>
            </a:r>
          </a:p>
        </p:txBody>
      </p:sp>
      <p:sp>
        <p:nvSpPr>
          <p:cNvPr name="TextBox 17" id="17"/>
          <p:cNvSpPr txBox="true"/>
          <p:nvPr/>
        </p:nvSpPr>
        <p:spPr>
          <a:xfrm rot="0">
            <a:off x="3310410" y="6109385"/>
            <a:ext cx="11459069" cy="12471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Measures how many predicted positives are actually correct</a:t>
            </a:r>
          </a:p>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Useful when avoiding false positives is important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2430310" y="0"/>
            <a:ext cx="22943478" cy="10287000"/>
          </a:xfrm>
          <a:custGeom>
            <a:avLst/>
            <a:gdLst/>
            <a:ahLst/>
            <a:cxnLst/>
            <a:rect r="r" b="b" t="t" l="l"/>
            <a:pathLst>
              <a:path h="10287000" w="22943478">
                <a:moveTo>
                  <a:pt x="0" y="0"/>
                </a:moveTo>
                <a:lnTo>
                  <a:pt x="22943477" y="0"/>
                </a:lnTo>
                <a:lnTo>
                  <a:pt x="22943477" y="10287000"/>
                </a:lnTo>
                <a:lnTo>
                  <a:pt x="0" y="10287000"/>
                </a:lnTo>
                <a:lnTo>
                  <a:pt x="0" y="0"/>
                </a:lnTo>
                <a:close/>
              </a:path>
            </a:pathLst>
          </a:custGeom>
          <a:blipFill>
            <a:blip r:embed="rId2"/>
            <a:stretch>
              <a:fillRect l="-7418" t="-4255" r="-20151" b="-11332"/>
            </a:stretch>
          </a:blipFill>
        </p:spPr>
      </p:sp>
      <p:grpSp>
        <p:nvGrpSpPr>
          <p:cNvPr name="Group 3" id="3"/>
          <p:cNvGrpSpPr/>
          <p:nvPr/>
        </p:nvGrpSpPr>
        <p:grpSpPr>
          <a:xfrm rot="0">
            <a:off x="3133487" y="0"/>
            <a:ext cx="12360693" cy="10287000"/>
            <a:chOff x="0" y="0"/>
            <a:chExt cx="3255491" cy="2709333"/>
          </a:xfrm>
        </p:grpSpPr>
        <p:sp>
          <p:nvSpPr>
            <p:cNvPr name="Freeform 4" id="4"/>
            <p:cNvSpPr/>
            <p:nvPr/>
          </p:nvSpPr>
          <p:spPr>
            <a:xfrm flipH="false" flipV="false" rot="0">
              <a:off x="0" y="0"/>
              <a:ext cx="3255491" cy="2709333"/>
            </a:xfrm>
            <a:custGeom>
              <a:avLst/>
              <a:gdLst/>
              <a:ahLst/>
              <a:cxnLst/>
              <a:rect r="r" b="b" t="t" l="l"/>
              <a:pathLst>
                <a:path h="2709333" w="3255491">
                  <a:moveTo>
                    <a:pt x="0" y="0"/>
                  </a:moveTo>
                  <a:lnTo>
                    <a:pt x="3255491" y="0"/>
                  </a:lnTo>
                  <a:lnTo>
                    <a:pt x="3255491" y="2709333"/>
                  </a:lnTo>
                  <a:lnTo>
                    <a:pt x="0" y="2709333"/>
                  </a:lnTo>
                  <a:close/>
                </a:path>
              </a:pathLst>
            </a:custGeom>
            <a:solidFill>
              <a:srgbClr val="155CBB">
                <a:alpha val="76863"/>
              </a:srgbClr>
            </a:solidFill>
          </p:spPr>
        </p:sp>
        <p:sp>
          <p:nvSpPr>
            <p:cNvPr name="TextBox 5" id="5"/>
            <p:cNvSpPr txBox="true"/>
            <p:nvPr/>
          </p:nvSpPr>
          <p:spPr>
            <a:xfrm>
              <a:off x="0" y="-76200"/>
              <a:ext cx="3255491" cy="2785533"/>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314246" y="215416"/>
            <a:ext cx="1185506" cy="1104676"/>
          </a:xfrm>
          <a:custGeom>
            <a:avLst/>
            <a:gdLst/>
            <a:ahLst/>
            <a:cxnLst/>
            <a:rect r="r" b="b" t="t" l="l"/>
            <a:pathLst>
              <a:path h="1104676" w="1185506">
                <a:moveTo>
                  <a:pt x="0" y="0"/>
                </a:moveTo>
                <a:lnTo>
                  <a:pt x="1185507" y="0"/>
                </a:lnTo>
                <a:lnTo>
                  <a:pt x="1185507" y="1104677"/>
                </a:lnTo>
                <a:lnTo>
                  <a:pt x="0" y="1104677"/>
                </a:lnTo>
                <a:lnTo>
                  <a:pt x="0" y="0"/>
                </a:lnTo>
                <a:close/>
              </a:path>
            </a:pathLst>
          </a:custGeom>
          <a:blipFill>
            <a:blip r:embed="rId3"/>
            <a:stretch>
              <a:fillRect l="0" t="0" r="0" b="0"/>
            </a:stretch>
          </a:blipFill>
        </p:spPr>
      </p:sp>
      <p:sp>
        <p:nvSpPr>
          <p:cNvPr name="TextBox 7" id="7"/>
          <p:cNvSpPr txBox="true"/>
          <p:nvPr/>
        </p:nvSpPr>
        <p:spPr>
          <a:xfrm rot="0">
            <a:off x="3314928" y="4149684"/>
            <a:ext cx="11997811" cy="3716655"/>
          </a:xfrm>
          <a:prstGeom prst="rect">
            <a:avLst/>
          </a:prstGeom>
        </p:spPr>
        <p:txBody>
          <a:bodyPr anchor="t" rtlCol="false" tIns="0" lIns="0" bIns="0" rIns="0">
            <a:spAutoFit/>
          </a:bodyPr>
          <a:lstStyle/>
          <a:p>
            <a:pPr algn="ctr">
              <a:lnSpc>
                <a:spcPts val="7200"/>
              </a:lnSpc>
            </a:pPr>
            <a:r>
              <a:rPr lang="en-US" sz="7200" spc="359">
                <a:solidFill>
                  <a:srgbClr val="FFFBF7"/>
                </a:solidFill>
                <a:latin typeface="Anton"/>
                <a:ea typeface="Anton"/>
                <a:cs typeface="Anton"/>
                <a:sym typeface="Anton"/>
              </a:rPr>
              <a:t>MULTI-SPECTRAL RGB-NIR SCENE DATASET  CLASSIFICATION USING DEEP LEARNING MODELS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19</a:t>
            </a:r>
          </a:p>
        </p:txBody>
      </p:sp>
      <p:sp>
        <p:nvSpPr>
          <p:cNvPr name="TextBox 9" id="9"/>
          <p:cNvSpPr txBox="true"/>
          <p:nvPr/>
        </p:nvSpPr>
        <p:spPr>
          <a:xfrm rot="0">
            <a:off x="4567867" y="603885"/>
            <a:ext cx="11278146"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LIST OF PERFORMANCE METRICS</a:t>
            </a:r>
          </a:p>
        </p:txBody>
      </p:sp>
      <p:grpSp>
        <p:nvGrpSpPr>
          <p:cNvPr name="Group 10" id="10"/>
          <p:cNvGrpSpPr/>
          <p:nvPr/>
        </p:nvGrpSpPr>
        <p:grpSpPr>
          <a:xfrm rot="0">
            <a:off x="0" y="0"/>
            <a:ext cx="2476129" cy="10287000"/>
            <a:chOff x="0" y="0"/>
            <a:chExt cx="3301505" cy="13716000"/>
          </a:xfrm>
        </p:grpSpPr>
        <p:pic>
          <p:nvPicPr>
            <p:cNvPr name="Picture 11" id="11"/>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Freeform 12" id="12"/>
          <p:cNvSpPr/>
          <p:nvPr/>
        </p:nvSpPr>
        <p:spPr>
          <a:xfrm flipH="false" flipV="false" rot="0">
            <a:off x="5508564" y="4199778"/>
            <a:ext cx="4113563" cy="1319177"/>
          </a:xfrm>
          <a:custGeom>
            <a:avLst/>
            <a:gdLst/>
            <a:ahLst/>
            <a:cxnLst/>
            <a:rect r="r" b="b" t="t" l="l"/>
            <a:pathLst>
              <a:path h="1319177" w="4113563">
                <a:moveTo>
                  <a:pt x="0" y="0"/>
                </a:moveTo>
                <a:lnTo>
                  <a:pt x="4113563" y="0"/>
                </a:lnTo>
                <a:lnTo>
                  <a:pt x="4113563" y="1319177"/>
                </a:lnTo>
                <a:lnTo>
                  <a:pt x="0" y="1319177"/>
                </a:lnTo>
                <a:lnTo>
                  <a:pt x="0" y="0"/>
                </a:lnTo>
                <a:close/>
              </a:path>
            </a:pathLst>
          </a:custGeom>
          <a:blipFill>
            <a:blip r:embed="rId3"/>
            <a:stretch>
              <a:fillRect l="0" t="0" r="0" b="0"/>
            </a:stretch>
          </a:blipFill>
        </p:spPr>
      </p:sp>
      <p:sp>
        <p:nvSpPr>
          <p:cNvPr name="TextBox 13" id="13"/>
          <p:cNvSpPr txBox="true"/>
          <p:nvPr/>
        </p:nvSpPr>
        <p:spPr>
          <a:xfrm rot="0">
            <a:off x="2969934" y="1808340"/>
            <a:ext cx="1138684" cy="647065"/>
          </a:xfrm>
          <a:prstGeom prst="rect">
            <a:avLst/>
          </a:prstGeom>
        </p:spPr>
        <p:txBody>
          <a:bodyPr anchor="t" rtlCol="false" tIns="0" lIns="0" bIns="0" rIns="0">
            <a:spAutoFit/>
          </a:bodyPr>
          <a:lstStyle/>
          <a:p>
            <a:pPr algn="ctr">
              <a:lnSpc>
                <a:spcPts val="4759"/>
              </a:lnSpc>
              <a:spcBef>
                <a:spcPct val="0"/>
              </a:spcBef>
            </a:pPr>
            <a:r>
              <a:rPr lang="en-US" b="true" sz="3399">
                <a:solidFill>
                  <a:srgbClr val="09418C"/>
                </a:solidFill>
                <a:latin typeface="Times New Roman Bold"/>
                <a:ea typeface="Times New Roman Bold"/>
                <a:cs typeface="Times New Roman Bold"/>
                <a:sym typeface="Times New Roman Bold"/>
              </a:rPr>
              <a:t>Recall</a:t>
            </a:r>
          </a:p>
        </p:txBody>
      </p:sp>
      <p:sp>
        <p:nvSpPr>
          <p:cNvPr name="TextBox 14" id="14"/>
          <p:cNvSpPr txBox="true"/>
          <p:nvPr/>
        </p:nvSpPr>
        <p:spPr>
          <a:xfrm rot="0">
            <a:off x="2936522" y="2650019"/>
            <a:ext cx="12414956" cy="12471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Measures how well the model finds all actual positives</a:t>
            </a:r>
          </a:p>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Important when missing positives is a big problem</a:t>
            </a:r>
          </a:p>
        </p:txBody>
      </p:sp>
      <p:sp>
        <p:nvSpPr>
          <p:cNvPr name="Freeform 15" id="15"/>
          <p:cNvSpPr/>
          <p:nvPr/>
        </p:nvSpPr>
        <p:spPr>
          <a:xfrm flipH="false" flipV="false" rot="0">
            <a:off x="3783785" y="8141392"/>
            <a:ext cx="6666880" cy="1631258"/>
          </a:xfrm>
          <a:custGeom>
            <a:avLst/>
            <a:gdLst/>
            <a:ahLst/>
            <a:cxnLst/>
            <a:rect r="r" b="b" t="t" l="l"/>
            <a:pathLst>
              <a:path h="1631258" w="6666880">
                <a:moveTo>
                  <a:pt x="0" y="0"/>
                </a:moveTo>
                <a:lnTo>
                  <a:pt x="6666880" y="0"/>
                </a:lnTo>
                <a:lnTo>
                  <a:pt x="6666880" y="1631258"/>
                </a:lnTo>
                <a:lnTo>
                  <a:pt x="0" y="1631258"/>
                </a:lnTo>
                <a:lnTo>
                  <a:pt x="0" y="0"/>
                </a:lnTo>
                <a:close/>
              </a:path>
            </a:pathLst>
          </a:custGeom>
          <a:blipFill>
            <a:blip r:embed="rId4"/>
            <a:stretch>
              <a:fillRect l="0" t="0" r="0" b="0"/>
            </a:stretch>
          </a:blipFill>
        </p:spPr>
      </p:sp>
      <p:sp>
        <p:nvSpPr>
          <p:cNvPr name="TextBox 16" id="16"/>
          <p:cNvSpPr txBox="true"/>
          <p:nvPr/>
        </p:nvSpPr>
        <p:spPr>
          <a:xfrm rot="0">
            <a:off x="2980858" y="5563298"/>
            <a:ext cx="1605855" cy="647065"/>
          </a:xfrm>
          <a:prstGeom prst="rect">
            <a:avLst/>
          </a:prstGeom>
        </p:spPr>
        <p:txBody>
          <a:bodyPr anchor="t" rtlCol="false" tIns="0" lIns="0" bIns="0" rIns="0">
            <a:spAutoFit/>
          </a:bodyPr>
          <a:lstStyle/>
          <a:p>
            <a:pPr algn="ctr">
              <a:lnSpc>
                <a:spcPts val="4759"/>
              </a:lnSpc>
              <a:spcBef>
                <a:spcPct val="0"/>
              </a:spcBef>
            </a:pPr>
            <a:r>
              <a:rPr lang="en-US" b="true" sz="3399">
                <a:solidFill>
                  <a:srgbClr val="09418C"/>
                </a:solidFill>
                <a:latin typeface="Times New Roman Bold"/>
                <a:ea typeface="Times New Roman Bold"/>
                <a:cs typeface="Times New Roman Bold"/>
                <a:sym typeface="Times New Roman Bold"/>
              </a:rPr>
              <a:t>F1 Score</a:t>
            </a:r>
          </a:p>
        </p:txBody>
      </p:sp>
      <p:sp>
        <p:nvSpPr>
          <p:cNvPr name="TextBox 17" id="17"/>
          <p:cNvSpPr txBox="true"/>
          <p:nvPr/>
        </p:nvSpPr>
        <p:spPr>
          <a:xfrm rot="0">
            <a:off x="2969934" y="6480164"/>
            <a:ext cx="11886534" cy="1247140"/>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Balances Precision and Recall</a:t>
            </a:r>
          </a:p>
          <a:p>
            <a:pPr algn="l" marL="734059" indent="-367030" lvl="1">
              <a:lnSpc>
                <a:spcPts val="4759"/>
              </a:lnSpc>
              <a:buFont typeface="Arial"/>
              <a:buChar char="•"/>
            </a:pPr>
            <a:r>
              <a:rPr lang="en-US" b="true" sz="3399">
                <a:solidFill>
                  <a:srgbClr val="000000"/>
                </a:solidFill>
                <a:latin typeface="Times New Roman Bold"/>
                <a:ea typeface="Times New Roman Bold"/>
                <a:cs typeface="Times New Roman Bold"/>
                <a:sym typeface="Times New Roman Bold"/>
              </a:rPr>
              <a:t>Helpful when the data has more of one class than the other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0" y="0"/>
            <a:ext cx="2476129" cy="10287000"/>
            <a:chOff x="0" y="0"/>
            <a:chExt cx="3301505" cy="13716000"/>
          </a:xfrm>
        </p:grpSpPr>
        <p:pic>
          <p:nvPicPr>
            <p:cNvPr name="Picture 9" id="9"/>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Freeform 10" id="10"/>
          <p:cNvSpPr/>
          <p:nvPr/>
        </p:nvSpPr>
        <p:spPr>
          <a:xfrm flipH="false" flipV="false" rot="0">
            <a:off x="5001263" y="4627024"/>
            <a:ext cx="9992697" cy="1032953"/>
          </a:xfrm>
          <a:custGeom>
            <a:avLst/>
            <a:gdLst/>
            <a:ahLst/>
            <a:cxnLst/>
            <a:rect r="r" b="b" t="t" l="l"/>
            <a:pathLst>
              <a:path h="1032953" w="9992697">
                <a:moveTo>
                  <a:pt x="0" y="0"/>
                </a:moveTo>
                <a:lnTo>
                  <a:pt x="9992697" y="0"/>
                </a:lnTo>
                <a:lnTo>
                  <a:pt x="9992697" y="1032952"/>
                </a:lnTo>
                <a:lnTo>
                  <a:pt x="0" y="1032952"/>
                </a:lnTo>
                <a:lnTo>
                  <a:pt x="0" y="0"/>
                </a:lnTo>
                <a:close/>
              </a:path>
            </a:pathLst>
          </a:custGeom>
          <a:blipFill>
            <a:blip r:embed="rId3"/>
            <a:stretch>
              <a:fillRect l="0" t="0" r="0" b="0"/>
            </a:stretch>
          </a:blipFill>
        </p:spPr>
      </p:sp>
      <p:sp>
        <p:nvSpPr>
          <p:cNvPr name="TextBox 11" id="11"/>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20</a:t>
            </a:r>
          </a:p>
        </p:txBody>
      </p:sp>
      <p:sp>
        <p:nvSpPr>
          <p:cNvPr name="TextBox 12" id="12"/>
          <p:cNvSpPr txBox="true"/>
          <p:nvPr/>
        </p:nvSpPr>
        <p:spPr>
          <a:xfrm rot="0">
            <a:off x="4567867" y="603885"/>
            <a:ext cx="11278146"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LIST OF PERFORMANCE METRICS</a:t>
            </a:r>
          </a:p>
        </p:txBody>
      </p:sp>
      <p:sp>
        <p:nvSpPr>
          <p:cNvPr name="TextBox 13" id="13"/>
          <p:cNvSpPr txBox="true"/>
          <p:nvPr/>
        </p:nvSpPr>
        <p:spPr>
          <a:xfrm rot="0">
            <a:off x="2822103" y="1808340"/>
            <a:ext cx="1434346" cy="647065"/>
          </a:xfrm>
          <a:prstGeom prst="rect">
            <a:avLst/>
          </a:prstGeom>
        </p:spPr>
        <p:txBody>
          <a:bodyPr anchor="t" rtlCol="false" tIns="0" lIns="0" bIns="0" rIns="0">
            <a:spAutoFit/>
          </a:bodyPr>
          <a:lstStyle/>
          <a:p>
            <a:pPr algn="ctr">
              <a:lnSpc>
                <a:spcPts val="4759"/>
              </a:lnSpc>
              <a:spcBef>
                <a:spcPct val="0"/>
              </a:spcBef>
            </a:pPr>
            <a:r>
              <a:rPr lang="en-US" b="true" sz="3399">
                <a:solidFill>
                  <a:srgbClr val="09418C"/>
                </a:solidFill>
                <a:latin typeface="Times New Roman Bold"/>
                <a:ea typeface="Times New Roman Bold"/>
                <a:cs typeface="Times New Roman Bold"/>
                <a:sym typeface="Times New Roman Bold"/>
              </a:rPr>
              <a:t>Support</a:t>
            </a:r>
          </a:p>
        </p:txBody>
      </p:sp>
      <p:sp>
        <p:nvSpPr>
          <p:cNvPr name="TextBox 14" id="14"/>
          <p:cNvSpPr txBox="true"/>
          <p:nvPr/>
        </p:nvSpPr>
        <p:spPr>
          <a:xfrm rot="0">
            <a:off x="2822103" y="2674480"/>
            <a:ext cx="15245953" cy="1274407"/>
          </a:xfrm>
          <a:prstGeom prst="rect">
            <a:avLst/>
          </a:prstGeom>
        </p:spPr>
        <p:txBody>
          <a:bodyPr anchor="t" rtlCol="false" tIns="0" lIns="0" bIns="0" rIns="0">
            <a:spAutoFit/>
          </a:bodyPr>
          <a:lstStyle/>
          <a:p>
            <a:pPr algn="just" marL="745179" indent="-372589" lvl="1">
              <a:lnSpc>
                <a:spcPts val="4832"/>
              </a:lnSpc>
              <a:buFont typeface="Arial"/>
              <a:buChar char="•"/>
            </a:pPr>
            <a:r>
              <a:rPr lang="en-US" b="true" sz="3451">
                <a:solidFill>
                  <a:srgbClr val="000000"/>
                </a:solidFill>
                <a:latin typeface="Times New Roman Bold"/>
                <a:ea typeface="Times New Roman Bold"/>
                <a:cs typeface="Times New Roman Bold"/>
                <a:sym typeface="Times New Roman Bold"/>
              </a:rPr>
              <a:t>Support represents the number of actual occurrences of each class in the dataset.</a:t>
            </a:r>
          </a:p>
          <a:p>
            <a:pPr algn="just" marL="745179" indent="-372589" lvl="1">
              <a:lnSpc>
                <a:spcPts val="4832"/>
              </a:lnSpc>
              <a:buFont typeface="Arial"/>
              <a:buChar char="•"/>
            </a:pPr>
            <a:r>
              <a:rPr lang="en-US" b="true" sz="3451">
                <a:solidFill>
                  <a:srgbClr val="000000"/>
                </a:solidFill>
                <a:latin typeface="Times New Roman Bold"/>
                <a:ea typeface="Times New Roman Bold"/>
                <a:cs typeface="Times New Roman Bold"/>
                <a:sym typeface="Times New Roman Bold"/>
              </a:rPr>
              <a:t> It is used to provide context for the other metrics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876466" y="125412"/>
            <a:ext cx="11213603" cy="10036175"/>
          </a:xfrm>
          <a:custGeom>
            <a:avLst/>
            <a:gdLst/>
            <a:ahLst/>
            <a:cxnLst/>
            <a:rect r="r" b="b" t="t" l="l"/>
            <a:pathLst>
              <a:path h="10036175" w="11213603">
                <a:moveTo>
                  <a:pt x="0" y="0"/>
                </a:moveTo>
                <a:lnTo>
                  <a:pt x="11213603" y="0"/>
                </a:lnTo>
                <a:lnTo>
                  <a:pt x="11213603" y="10036176"/>
                </a:lnTo>
                <a:lnTo>
                  <a:pt x="0" y="10036176"/>
                </a:lnTo>
                <a:lnTo>
                  <a:pt x="0" y="0"/>
                </a:lnTo>
                <a:close/>
              </a:path>
            </a:pathLst>
          </a:custGeom>
          <a:blipFill>
            <a:blip r:embed="rId2"/>
            <a:stretch>
              <a:fillRect l="0" t="0" r="0" b="0"/>
            </a:stretch>
          </a:blipFill>
        </p:spPr>
      </p:sp>
      <p:sp>
        <p:nvSpPr>
          <p:cNvPr name="TextBox 9" id="9"/>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21</a:t>
            </a:r>
          </a:p>
        </p:txBody>
      </p:sp>
      <p:sp>
        <p:nvSpPr>
          <p:cNvPr name="TextBox 10" id="10"/>
          <p:cNvSpPr txBox="true"/>
          <p:nvPr/>
        </p:nvSpPr>
        <p:spPr>
          <a:xfrm rot="0">
            <a:off x="350021" y="2411533"/>
            <a:ext cx="4373935"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TRAINING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aphicFrame>
        <p:nvGraphicFramePr>
          <p:cNvPr name="Table 8" id="8"/>
          <p:cNvGraphicFramePr>
            <a:graphicFrameLocks noGrp="true"/>
          </p:cNvGraphicFramePr>
          <p:nvPr/>
        </p:nvGraphicFramePr>
        <p:xfrm>
          <a:off x="439851" y="1526858"/>
          <a:ext cx="9558087" cy="8134350"/>
        </p:xfrm>
        <a:graphic>
          <a:graphicData uri="http://schemas.openxmlformats.org/drawingml/2006/table">
            <a:tbl>
              <a:tblPr/>
              <a:tblGrid>
                <a:gridCol w="2222620"/>
                <a:gridCol w="1828937"/>
                <a:gridCol w="1814317"/>
                <a:gridCol w="1844544"/>
                <a:gridCol w="1847669"/>
              </a:tblGrid>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Classes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Country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Indoor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Mountain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Old-building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Street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Urban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0.31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13435">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Water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0.50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Times New Roman Bold"/>
                          <a:ea typeface="Times New Roman Bold"/>
                          <a:cs typeface="Times New Roman Bold"/>
                          <a:sym typeface="Times New Roman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10312263" y="4933989"/>
            <a:ext cx="6719621" cy="4727219"/>
          </a:xfrm>
          <a:custGeom>
            <a:avLst/>
            <a:gdLst/>
            <a:ahLst/>
            <a:cxnLst/>
            <a:rect r="r" b="b" t="t" l="l"/>
            <a:pathLst>
              <a:path h="4727219" w="6719621">
                <a:moveTo>
                  <a:pt x="0" y="0"/>
                </a:moveTo>
                <a:lnTo>
                  <a:pt x="6719621" y="0"/>
                </a:lnTo>
                <a:lnTo>
                  <a:pt x="6719621" y="4727219"/>
                </a:lnTo>
                <a:lnTo>
                  <a:pt x="0" y="4727219"/>
                </a:lnTo>
                <a:lnTo>
                  <a:pt x="0" y="0"/>
                </a:lnTo>
                <a:close/>
              </a:path>
            </a:pathLst>
          </a:custGeom>
          <a:blipFill>
            <a:blip r:embed="rId2"/>
            <a:stretch>
              <a:fillRect l="-6372" t="0" r="-25829" b="-5637"/>
            </a:stretch>
          </a:blipFill>
        </p:spPr>
      </p:sp>
      <p:sp>
        <p:nvSpPr>
          <p:cNvPr name="TextBox 10" id="10"/>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22</a:t>
            </a:r>
          </a:p>
        </p:txBody>
      </p:sp>
      <p:sp>
        <p:nvSpPr>
          <p:cNvPr name="TextBox 11" id="11"/>
          <p:cNvSpPr txBox="true"/>
          <p:nvPr/>
        </p:nvSpPr>
        <p:spPr>
          <a:xfrm rot="0">
            <a:off x="10391499" y="4203355"/>
            <a:ext cx="3500319" cy="561976"/>
          </a:xfrm>
          <a:prstGeom prst="rect">
            <a:avLst/>
          </a:prstGeom>
        </p:spPr>
        <p:txBody>
          <a:bodyPr anchor="t" rtlCol="false" tIns="0" lIns="0" bIns="0" rIns="0">
            <a:spAutoFit/>
          </a:bodyPr>
          <a:lstStyle/>
          <a:p>
            <a:pPr algn="ctr">
              <a:lnSpc>
                <a:spcPts val="4199"/>
              </a:lnSpc>
              <a:spcBef>
                <a:spcPct val="0"/>
              </a:spcBef>
            </a:pPr>
            <a:r>
              <a:rPr lang="en-US" b="true" sz="2999">
                <a:solidFill>
                  <a:srgbClr val="09418C"/>
                </a:solidFill>
                <a:latin typeface="Times New Roman Bold"/>
                <a:ea typeface="Times New Roman Bold"/>
                <a:cs typeface="Times New Roman Bold"/>
                <a:sym typeface="Times New Roman Bold"/>
              </a:rPr>
              <a:t>Code Implementation:</a:t>
            </a:r>
          </a:p>
        </p:txBody>
      </p:sp>
      <p:sp>
        <p:nvSpPr>
          <p:cNvPr name="TextBox 12" id="12"/>
          <p:cNvSpPr txBox="true"/>
          <p:nvPr/>
        </p:nvSpPr>
        <p:spPr>
          <a:xfrm rot="0">
            <a:off x="10312263" y="1892324"/>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Precision</a:t>
            </a:r>
            <a:r>
              <a:rPr lang="en-US" sz="3199">
                <a:solidFill>
                  <a:srgbClr val="000000"/>
                </a:solidFill>
                <a:latin typeface="Times New Roman"/>
                <a:ea typeface="Times New Roman"/>
                <a:cs typeface="Times New Roman"/>
                <a:sym typeface="Times New Roman"/>
              </a:rPr>
              <a:t>: 0.77</a:t>
            </a:r>
          </a:p>
        </p:txBody>
      </p:sp>
      <p:sp>
        <p:nvSpPr>
          <p:cNvPr name="TextBox 13" id="13"/>
          <p:cNvSpPr txBox="true"/>
          <p:nvPr/>
        </p:nvSpPr>
        <p:spPr>
          <a:xfrm rot="0">
            <a:off x="4803970" y="358423"/>
            <a:ext cx="9688309"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RESNET (RGB-NIR STACKED)</a:t>
            </a:r>
          </a:p>
        </p:txBody>
      </p:sp>
      <p:sp>
        <p:nvSpPr>
          <p:cNvPr name="TextBox 14" id="14"/>
          <p:cNvSpPr txBox="true"/>
          <p:nvPr/>
        </p:nvSpPr>
        <p:spPr>
          <a:xfrm rot="0">
            <a:off x="10312263" y="130554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A</a:t>
            </a:r>
            <a:r>
              <a:rPr lang="en-US" sz="3199">
                <a:solidFill>
                  <a:srgbClr val="000000"/>
                </a:solidFill>
                <a:latin typeface="Times New Roman"/>
                <a:ea typeface="Times New Roman"/>
                <a:cs typeface="Times New Roman"/>
                <a:sym typeface="Times New Roman"/>
              </a:rPr>
              <a:t>ccuracy: 0.72</a:t>
            </a:r>
          </a:p>
        </p:txBody>
      </p:sp>
      <p:sp>
        <p:nvSpPr>
          <p:cNvPr name="TextBox 15" id="15"/>
          <p:cNvSpPr txBox="true"/>
          <p:nvPr/>
        </p:nvSpPr>
        <p:spPr>
          <a:xfrm rot="0">
            <a:off x="10312263" y="2477795"/>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Recall</a:t>
            </a:r>
            <a:r>
              <a:rPr lang="en-US" sz="3199">
                <a:solidFill>
                  <a:srgbClr val="000000"/>
                </a:solidFill>
                <a:latin typeface="Times New Roman"/>
                <a:ea typeface="Times New Roman"/>
                <a:cs typeface="Times New Roman"/>
                <a:sym typeface="Times New Roman"/>
              </a:rPr>
              <a:t>: 0.72</a:t>
            </a:r>
          </a:p>
        </p:txBody>
      </p:sp>
      <p:sp>
        <p:nvSpPr>
          <p:cNvPr name="TextBox 16" id="16"/>
          <p:cNvSpPr txBox="true"/>
          <p:nvPr/>
        </p:nvSpPr>
        <p:spPr>
          <a:xfrm rot="0">
            <a:off x="10312263" y="3063921"/>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F1-Score</a:t>
            </a:r>
            <a:r>
              <a:rPr lang="en-US" sz="3199">
                <a:solidFill>
                  <a:srgbClr val="000000"/>
                </a:solidFill>
                <a:latin typeface="Times New Roman"/>
                <a:ea typeface="Times New Roman"/>
                <a:cs typeface="Times New Roman"/>
                <a:sym typeface="Times New Roman"/>
              </a:rPr>
              <a:t>: 0.75</a:t>
            </a:r>
          </a:p>
        </p:txBody>
      </p:sp>
      <p:sp>
        <p:nvSpPr>
          <p:cNvPr name="TextBox 17" id="17"/>
          <p:cNvSpPr txBox="true"/>
          <p:nvPr/>
        </p:nvSpPr>
        <p:spPr>
          <a:xfrm rot="0">
            <a:off x="10312263" y="3615644"/>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Support</a:t>
            </a:r>
            <a:r>
              <a:rPr lang="en-US" sz="3199">
                <a:solidFill>
                  <a:srgbClr val="000000"/>
                </a:solidFill>
                <a:latin typeface="Times New Roman"/>
                <a:ea typeface="Times New Roman"/>
                <a:cs typeface="Times New Roman"/>
                <a:sym typeface="Times New Roman"/>
              </a:rPr>
              <a:t>: 96</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aphicFrame>
        <p:nvGraphicFramePr>
          <p:cNvPr name="Table 8" id="8"/>
          <p:cNvGraphicFramePr>
            <a:graphicFrameLocks noGrp="true"/>
          </p:cNvGraphicFramePr>
          <p:nvPr/>
        </p:nvGraphicFramePr>
        <p:xfrm>
          <a:off x="514350" y="1755775"/>
          <a:ext cx="9551082" cy="7753350"/>
        </p:xfrm>
        <a:graphic>
          <a:graphicData uri="http://schemas.openxmlformats.org/drawingml/2006/table">
            <a:tbl>
              <a:tblPr/>
              <a:tblGrid>
                <a:gridCol w="2053217"/>
                <a:gridCol w="1893375"/>
                <a:gridCol w="2030382"/>
                <a:gridCol w="1836951"/>
                <a:gridCol w="1737157"/>
              </a:tblGrid>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Classes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Country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Indoor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Mountain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Old-building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Street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Urban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Water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10332980" y="5019187"/>
            <a:ext cx="6209582" cy="4753463"/>
          </a:xfrm>
          <a:custGeom>
            <a:avLst/>
            <a:gdLst/>
            <a:ahLst/>
            <a:cxnLst/>
            <a:rect r="r" b="b" t="t" l="l"/>
            <a:pathLst>
              <a:path h="4753463" w="6209582">
                <a:moveTo>
                  <a:pt x="0" y="0"/>
                </a:moveTo>
                <a:lnTo>
                  <a:pt x="6209582" y="0"/>
                </a:lnTo>
                <a:lnTo>
                  <a:pt x="6209582" y="4753463"/>
                </a:lnTo>
                <a:lnTo>
                  <a:pt x="0" y="4753463"/>
                </a:lnTo>
                <a:lnTo>
                  <a:pt x="0" y="0"/>
                </a:lnTo>
                <a:close/>
              </a:path>
            </a:pathLst>
          </a:custGeom>
          <a:blipFill>
            <a:blip r:embed="rId2"/>
            <a:stretch>
              <a:fillRect l="-8990" t="-2418" r="-43875" b="-9836"/>
            </a:stretch>
          </a:blipFill>
        </p:spPr>
      </p:sp>
      <p:sp>
        <p:nvSpPr>
          <p:cNvPr name="TextBox 10" id="10"/>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23</a:t>
            </a:r>
          </a:p>
        </p:txBody>
      </p:sp>
      <p:sp>
        <p:nvSpPr>
          <p:cNvPr name="TextBox 11" id="11"/>
          <p:cNvSpPr txBox="true"/>
          <p:nvPr/>
        </p:nvSpPr>
        <p:spPr>
          <a:xfrm rot="0">
            <a:off x="10353697" y="4431176"/>
            <a:ext cx="3617357" cy="588011"/>
          </a:xfrm>
          <a:prstGeom prst="rect">
            <a:avLst/>
          </a:prstGeom>
        </p:spPr>
        <p:txBody>
          <a:bodyPr anchor="t" rtlCol="false" tIns="0" lIns="0" bIns="0" rIns="0">
            <a:spAutoFit/>
          </a:bodyPr>
          <a:lstStyle/>
          <a:p>
            <a:pPr algn="ctr">
              <a:lnSpc>
                <a:spcPts val="4339"/>
              </a:lnSpc>
              <a:spcBef>
                <a:spcPct val="0"/>
              </a:spcBef>
            </a:pPr>
            <a:r>
              <a:rPr lang="en-US" b="true" sz="3099">
                <a:solidFill>
                  <a:srgbClr val="09418C"/>
                </a:solidFill>
                <a:latin typeface="Times New Roman Bold"/>
                <a:ea typeface="Times New Roman Bold"/>
                <a:cs typeface="Times New Roman Bold"/>
                <a:sym typeface="Times New Roman Bold"/>
              </a:rPr>
              <a:t>Code Implementation:</a:t>
            </a:r>
          </a:p>
        </p:txBody>
      </p:sp>
      <p:sp>
        <p:nvSpPr>
          <p:cNvPr name="TextBox 12" id="12"/>
          <p:cNvSpPr txBox="true"/>
          <p:nvPr/>
        </p:nvSpPr>
        <p:spPr>
          <a:xfrm rot="0">
            <a:off x="10332980" y="2129670"/>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Precision</a:t>
            </a:r>
            <a:r>
              <a:rPr lang="en-US" sz="3199">
                <a:solidFill>
                  <a:srgbClr val="000000"/>
                </a:solidFill>
                <a:latin typeface="Times New Roman"/>
                <a:ea typeface="Times New Roman"/>
                <a:cs typeface="Times New Roman"/>
                <a:sym typeface="Times New Roman"/>
              </a:rPr>
              <a:t>: 0.79</a:t>
            </a:r>
          </a:p>
        </p:txBody>
      </p:sp>
      <p:sp>
        <p:nvSpPr>
          <p:cNvPr name="TextBox 13" id="13"/>
          <p:cNvSpPr txBox="true"/>
          <p:nvPr/>
        </p:nvSpPr>
        <p:spPr>
          <a:xfrm rot="0">
            <a:off x="10332980" y="1542889"/>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A</a:t>
            </a:r>
            <a:r>
              <a:rPr lang="en-US" sz="3199">
                <a:solidFill>
                  <a:srgbClr val="000000"/>
                </a:solidFill>
                <a:latin typeface="Times New Roman"/>
                <a:ea typeface="Times New Roman"/>
                <a:cs typeface="Times New Roman"/>
                <a:sym typeface="Times New Roman"/>
              </a:rPr>
              <a:t>ccuracy: 0.73</a:t>
            </a:r>
          </a:p>
        </p:txBody>
      </p:sp>
      <p:sp>
        <p:nvSpPr>
          <p:cNvPr name="TextBox 14" id="14"/>
          <p:cNvSpPr txBox="true"/>
          <p:nvPr/>
        </p:nvSpPr>
        <p:spPr>
          <a:xfrm rot="0">
            <a:off x="10332980" y="2715141"/>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Recall</a:t>
            </a:r>
            <a:r>
              <a:rPr lang="en-US" sz="3199">
                <a:solidFill>
                  <a:srgbClr val="000000"/>
                </a:solidFill>
                <a:latin typeface="Times New Roman"/>
                <a:ea typeface="Times New Roman"/>
                <a:cs typeface="Times New Roman"/>
                <a:sym typeface="Times New Roman"/>
              </a:rPr>
              <a:t>: 0.73</a:t>
            </a:r>
          </a:p>
        </p:txBody>
      </p:sp>
      <p:sp>
        <p:nvSpPr>
          <p:cNvPr name="TextBox 15" id="15"/>
          <p:cNvSpPr txBox="true"/>
          <p:nvPr/>
        </p:nvSpPr>
        <p:spPr>
          <a:xfrm rot="0">
            <a:off x="10332980" y="3301266"/>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F1-Score</a:t>
            </a:r>
            <a:r>
              <a:rPr lang="en-US" sz="3199">
                <a:solidFill>
                  <a:srgbClr val="000000"/>
                </a:solidFill>
                <a:latin typeface="Times New Roman"/>
                <a:ea typeface="Times New Roman"/>
                <a:cs typeface="Times New Roman"/>
                <a:sym typeface="Times New Roman"/>
              </a:rPr>
              <a:t>: 0.73</a:t>
            </a:r>
          </a:p>
        </p:txBody>
      </p:sp>
      <p:sp>
        <p:nvSpPr>
          <p:cNvPr name="TextBox 16" id="16"/>
          <p:cNvSpPr txBox="true"/>
          <p:nvPr/>
        </p:nvSpPr>
        <p:spPr>
          <a:xfrm rot="0">
            <a:off x="10332980" y="3852990"/>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Support</a:t>
            </a:r>
            <a:r>
              <a:rPr lang="en-US" sz="3199">
                <a:solidFill>
                  <a:srgbClr val="000000"/>
                </a:solidFill>
                <a:latin typeface="Times New Roman"/>
                <a:ea typeface="Times New Roman"/>
                <a:cs typeface="Times New Roman"/>
                <a:sym typeface="Times New Roman"/>
              </a:rPr>
              <a:t>: 96</a:t>
            </a:r>
          </a:p>
        </p:txBody>
      </p:sp>
      <p:sp>
        <p:nvSpPr>
          <p:cNvPr name="TextBox 17" id="17"/>
          <p:cNvSpPr txBox="true"/>
          <p:nvPr/>
        </p:nvSpPr>
        <p:spPr>
          <a:xfrm rot="0">
            <a:off x="3804964" y="588484"/>
            <a:ext cx="11607372"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EFFICIENTNET (RGB-NIR STACKED)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aphicFrame>
        <p:nvGraphicFramePr>
          <p:cNvPr name="Table 8" id="8"/>
          <p:cNvGraphicFramePr>
            <a:graphicFrameLocks noGrp="true"/>
          </p:cNvGraphicFramePr>
          <p:nvPr/>
        </p:nvGraphicFramePr>
        <p:xfrm>
          <a:off x="514350" y="1781206"/>
          <a:ext cx="10279058" cy="8229600"/>
        </p:xfrm>
        <a:graphic>
          <a:graphicData uri="http://schemas.openxmlformats.org/drawingml/2006/table">
            <a:tbl>
              <a:tblPr/>
              <a:tblGrid>
                <a:gridCol w="2055812"/>
                <a:gridCol w="2055812"/>
                <a:gridCol w="2055812"/>
                <a:gridCol w="2205086"/>
                <a:gridCol w="1906537"/>
              </a:tblGrid>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Classes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Country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Indoor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Mountain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Old-building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Street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Urban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Water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11002421" y="5210175"/>
            <a:ext cx="4986462" cy="4800631"/>
          </a:xfrm>
          <a:custGeom>
            <a:avLst/>
            <a:gdLst/>
            <a:ahLst/>
            <a:cxnLst/>
            <a:rect r="r" b="b" t="t" l="l"/>
            <a:pathLst>
              <a:path h="4800631" w="4986462">
                <a:moveTo>
                  <a:pt x="0" y="0"/>
                </a:moveTo>
                <a:lnTo>
                  <a:pt x="4986461" y="0"/>
                </a:lnTo>
                <a:lnTo>
                  <a:pt x="4986461" y="4800631"/>
                </a:lnTo>
                <a:lnTo>
                  <a:pt x="0" y="4800631"/>
                </a:lnTo>
                <a:lnTo>
                  <a:pt x="0" y="0"/>
                </a:lnTo>
                <a:close/>
              </a:path>
            </a:pathLst>
          </a:custGeom>
          <a:blipFill>
            <a:blip r:embed="rId2"/>
            <a:stretch>
              <a:fillRect l="-5416" t="-4065" r="-84022" b="-6619"/>
            </a:stretch>
          </a:blipFill>
        </p:spPr>
      </p:sp>
      <p:sp>
        <p:nvSpPr>
          <p:cNvPr name="TextBox 10" id="10"/>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24</a:t>
            </a:r>
          </a:p>
        </p:txBody>
      </p:sp>
      <p:sp>
        <p:nvSpPr>
          <p:cNvPr name="TextBox 11" id="11"/>
          <p:cNvSpPr txBox="true"/>
          <p:nvPr/>
        </p:nvSpPr>
        <p:spPr>
          <a:xfrm rot="0">
            <a:off x="11002421" y="4555489"/>
            <a:ext cx="3617357" cy="588011"/>
          </a:xfrm>
          <a:prstGeom prst="rect">
            <a:avLst/>
          </a:prstGeom>
        </p:spPr>
        <p:txBody>
          <a:bodyPr anchor="t" rtlCol="false" tIns="0" lIns="0" bIns="0" rIns="0">
            <a:spAutoFit/>
          </a:bodyPr>
          <a:lstStyle/>
          <a:p>
            <a:pPr algn="ctr">
              <a:lnSpc>
                <a:spcPts val="4339"/>
              </a:lnSpc>
              <a:spcBef>
                <a:spcPct val="0"/>
              </a:spcBef>
            </a:pPr>
            <a:r>
              <a:rPr lang="en-US" b="true" sz="3099">
                <a:solidFill>
                  <a:srgbClr val="09418C"/>
                </a:solidFill>
                <a:latin typeface="Times New Roman Bold"/>
                <a:ea typeface="Times New Roman Bold"/>
                <a:cs typeface="Times New Roman Bold"/>
                <a:sym typeface="Times New Roman Bold"/>
              </a:rPr>
              <a:t>Code Implementation:</a:t>
            </a:r>
          </a:p>
        </p:txBody>
      </p:sp>
      <p:sp>
        <p:nvSpPr>
          <p:cNvPr name="TextBox 12" id="12"/>
          <p:cNvSpPr txBox="true"/>
          <p:nvPr/>
        </p:nvSpPr>
        <p:spPr>
          <a:xfrm rot="0">
            <a:off x="10981704" y="225398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Precision</a:t>
            </a:r>
            <a:r>
              <a:rPr lang="en-US" sz="3199">
                <a:solidFill>
                  <a:srgbClr val="000000"/>
                </a:solidFill>
                <a:latin typeface="Times New Roman"/>
                <a:ea typeface="Times New Roman"/>
                <a:cs typeface="Times New Roman"/>
                <a:sym typeface="Times New Roman"/>
              </a:rPr>
              <a:t>: 0.76</a:t>
            </a:r>
          </a:p>
        </p:txBody>
      </p:sp>
      <p:sp>
        <p:nvSpPr>
          <p:cNvPr name="TextBox 13" id="13"/>
          <p:cNvSpPr txBox="true"/>
          <p:nvPr/>
        </p:nvSpPr>
        <p:spPr>
          <a:xfrm rot="0">
            <a:off x="10981704" y="166720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A</a:t>
            </a:r>
            <a:r>
              <a:rPr lang="en-US" sz="3199">
                <a:solidFill>
                  <a:srgbClr val="000000"/>
                </a:solidFill>
                <a:latin typeface="Times New Roman"/>
                <a:ea typeface="Times New Roman"/>
                <a:cs typeface="Times New Roman"/>
                <a:sym typeface="Times New Roman"/>
              </a:rPr>
              <a:t>ccuracy: 0.75</a:t>
            </a:r>
          </a:p>
        </p:txBody>
      </p:sp>
      <p:sp>
        <p:nvSpPr>
          <p:cNvPr name="TextBox 14" id="14"/>
          <p:cNvSpPr txBox="true"/>
          <p:nvPr/>
        </p:nvSpPr>
        <p:spPr>
          <a:xfrm rot="0">
            <a:off x="10981704" y="2839454"/>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Recall</a:t>
            </a:r>
            <a:r>
              <a:rPr lang="en-US" sz="3199">
                <a:solidFill>
                  <a:srgbClr val="000000"/>
                </a:solidFill>
                <a:latin typeface="Times New Roman"/>
                <a:ea typeface="Times New Roman"/>
                <a:cs typeface="Times New Roman"/>
                <a:sym typeface="Times New Roman"/>
              </a:rPr>
              <a:t>: 0.75</a:t>
            </a:r>
          </a:p>
        </p:txBody>
      </p:sp>
      <p:sp>
        <p:nvSpPr>
          <p:cNvPr name="TextBox 15" id="15"/>
          <p:cNvSpPr txBox="true"/>
          <p:nvPr/>
        </p:nvSpPr>
        <p:spPr>
          <a:xfrm rot="0">
            <a:off x="10981704" y="3425580"/>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F1-Score</a:t>
            </a:r>
            <a:r>
              <a:rPr lang="en-US" sz="3199">
                <a:solidFill>
                  <a:srgbClr val="000000"/>
                </a:solidFill>
                <a:latin typeface="Times New Roman"/>
                <a:ea typeface="Times New Roman"/>
                <a:cs typeface="Times New Roman"/>
                <a:sym typeface="Times New Roman"/>
              </a:rPr>
              <a:t>: 0.74</a:t>
            </a:r>
          </a:p>
        </p:txBody>
      </p:sp>
      <p:sp>
        <p:nvSpPr>
          <p:cNvPr name="TextBox 16" id="16"/>
          <p:cNvSpPr txBox="true"/>
          <p:nvPr/>
        </p:nvSpPr>
        <p:spPr>
          <a:xfrm rot="0">
            <a:off x="10981704" y="397730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Support</a:t>
            </a:r>
            <a:r>
              <a:rPr lang="en-US" sz="3199">
                <a:solidFill>
                  <a:srgbClr val="000000"/>
                </a:solidFill>
                <a:latin typeface="Times New Roman"/>
                <a:ea typeface="Times New Roman"/>
                <a:cs typeface="Times New Roman"/>
                <a:sym typeface="Times New Roman"/>
              </a:rPr>
              <a:t>: 96</a:t>
            </a:r>
          </a:p>
        </p:txBody>
      </p:sp>
      <p:sp>
        <p:nvSpPr>
          <p:cNvPr name="TextBox 17" id="17"/>
          <p:cNvSpPr txBox="true"/>
          <p:nvPr/>
        </p:nvSpPr>
        <p:spPr>
          <a:xfrm rot="0">
            <a:off x="5979092" y="638175"/>
            <a:ext cx="6329816"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RESNET (ONLY NIR)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aphicFrame>
        <p:nvGraphicFramePr>
          <p:cNvPr name="Table 8" id="8"/>
          <p:cNvGraphicFramePr>
            <a:graphicFrameLocks noGrp="true"/>
          </p:cNvGraphicFramePr>
          <p:nvPr/>
        </p:nvGraphicFramePr>
        <p:xfrm>
          <a:off x="514350" y="1697508"/>
          <a:ext cx="10434690" cy="8229600"/>
        </p:xfrm>
        <a:graphic>
          <a:graphicData uri="http://schemas.openxmlformats.org/drawingml/2006/table">
            <a:tbl>
              <a:tblPr/>
              <a:tblGrid>
                <a:gridCol w="2086938"/>
                <a:gridCol w="2086938"/>
                <a:gridCol w="2086938"/>
                <a:gridCol w="2086938"/>
                <a:gridCol w="2086938"/>
              </a:tblGrid>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Classes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Country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Indoor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Mountain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Old-building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Street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Urban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Water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11250638" y="5143500"/>
            <a:ext cx="4883845" cy="5019507"/>
          </a:xfrm>
          <a:custGeom>
            <a:avLst/>
            <a:gdLst/>
            <a:ahLst/>
            <a:cxnLst/>
            <a:rect r="r" b="b" t="t" l="l"/>
            <a:pathLst>
              <a:path h="5019507" w="4883845">
                <a:moveTo>
                  <a:pt x="0" y="0"/>
                </a:moveTo>
                <a:lnTo>
                  <a:pt x="4883845" y="0"/>
                </a:lnTo>
                <a:lnTo>
                  <a:pt x="4883845" y="5019507"/>
                </a:lnTo>
                <a:lnTo>
                  <a:pt x="0" y="5019507"/>
                </a:lnTo>
                <a:lnTo>
                  <a:pt x="0" y="0"/>
                </a:lnTo>
                <a:close/>
              </a:path>
            </a:pathLst>
          </a:custGeom>
          <a:blipFill>
            <a:blip r:embed="rId2"/>
            <a:stretch>
              <a:fillRect l="-9153" t="-5577" r="-101375" b="-9570"/>
            </a:stretch>
          </a:blipFill>
        </p:spPr>
      </p:sp>
      <p:sp>
        <p:nvSpPr>
          <p:cNvPr name="TextBox 10" id="10"/>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25</a:t>
            </a:r>
          </a:p>
        </p:txBody>
      </p:sp>
      <p:sp>
        <p:nvSpPr>
          <p:cNvPr name="TextBox 11" id="11"/>
          <p:cNvSpPr txBox="true"/>
          <p:nvPr/>
        </p:nvSpPr>
        <p:spPr>
          <a:xfrm rot="0">
            <a:off x="5335764" y="354889"/>
            <a:ext cx="8401357"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EFFICIENTNET (ONLY NIR)</a:t>
            </a:r>
          </a:p>
        </p:txBody>
      </p:sp>
      <p:sp>
        <p:nvSpPr>
          <p:cNvPr name="TextBox 12" id="12"/>
          <p:cNvSpPr txBox="true"/>
          <p:nvPr/>
        </p:nvSpPr>
        <p:spPr>
          <a:xfrm rot="0">
            <a:off x="11250638" y="216046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Recall</a:t>
            </a:r>
            <a:r>
              <a:rPr lang="en-US" sz="3199">
                <a:solidFill>
                  <a:srgbClr val="000000"/>
                </a:solidFill>
                <a:latin typeface="Times New Roman"/>
                <a:ea typeface="Times New Roman"/>
                <a:cs typeface="Times New Roman"/>
                <a:sym typeface="Times New Roman"/>
              </a:rPr>
              <a:t>: 0.77</a:t>
            </a:r>
          </a:p>
        </p:txBody>
      </p:sp>
      <p:sp>
        <p:nvSpPr>
          <p:cNvPr name="TextBox 13" id="13"/>
          <p:cNvSpPr txBox="true"/>
          <p:nvPr/>
        </p:nvSpPr>
        <p:spPr>
          <a:xfrm rot="0">
            <a:off x="11250638" y="157368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A</a:t>
            </a:r>
            <a:r>
              <a:rPr lang="en-US" sz="3199">
                <a:solidFill>
                  <a:srgbClr val="000000"/>
                </a:solidFill>
                <a:latin typeface="Times New Roman"/>
                <a:ea typeface="Times New Roman"/>
                <a:cs typeface="Times New Roman"/>
                <a:sym typeface="Times New Roman"/>
              </a:rPr>
              <a:t>ccuracy: 0.75</a:t>
            </a:r>
          </a:p>
        </p:txBody>
      </p:sp>
      <p:sp>
        <p:nvSpPr>
          <p:cNvPr name="TextBox 14" id="14"/>
          <p:cNvSpPr txBox="true"/>
          <p:nvPr/>
        </p:nvSpPr>
        <p:spPr>
          <a:xfrm rot="0">
            <a:off x="11250638" y="2745934"/>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Precision</a:t>
            </a:r>
            <a:r>
              <a:rPr lang="en-US" sz="3199">
                <a:solidFill>
                  <a:srgbClr val="000000"/>
                </a:solidFill>
                <a:latin typeface="Times New Roman"/>
                <a:ea typeface="Times New Roman"/>
                <a:cs typeface="Times New Roman"/>
                <a:sym typeface="Times New Roman"/>
              </a:rPr>
              <a:t>: 0.75</a:t>
            </a:r>
          </a:p>
        </p:txBody>
      </p:sp>
      <p:sp>
        <p:nvSpPr>
          <p:cNvPr name="TextBox 15" id="15"/>
          <p:cNvSpPr txBox="true"/>
          <p:nvPr/>
        </p:nvSpPr>
        <p:spPr>
          <a:xfrm rot="0">
            <a:off x="11250638" y="3332060"/>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F1-Score</a:t>
            </a:r>
            <a:r>
              <a:rPr lang="en-US" sz="3199">
                <a:solidFill>
                  <a:srgbClr val="000000"/>
                </a:solidFill>
                <a:latin typeface="Times New Roman"/>
                <a:ea typeface="Times New Roman"/>
                <a:cs typeface="Times New Roman"/>
                <a:sym typeface="Times New Roman"/>
              </a:rPr>
              <a:t>: 0.75</a:t>
            </a:r>
          </a:p>
        </p:txBody>
      </p:sp>
      <p:sp>
        <p:nvSpPr>
          <p:cNvPr name="TextBox 16" id="16"/>
          <p:cNvSpPr txBox="true"/>
          <p:nvPr/>
        </p:nvSpPr>
        <p:spPr>
          <a:xfrm rot="0">
            <a:off x="11250638" y="3883784"/>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Support</a:t>
            </a:r>
            <a:r>
              <a:rPr lang="en-US" sz="3199">
                <a:solidFill>
                  <a:srgbClr val="000000"/>
                </a:solidFill>
                <a:latin typeface="Times New Roman"/>
                <a:ea typeface="Times New Roman"/>
                <a:cs typeface="Times New Roman"/>
                <a:sym typeface="Times New Roman"/>
              </a:rPr>
              <a:t>: 96</a:t>
            </a:r>
          </a:p>
        </p:txBody>
      </p:sp>
      <p:sp>
        <p:nvSpPr>
          <p:cNvPr name="TextBox 17" id="17"/>
          <p:cNvSpPr txBox="true"/>
          <p:nvPr/>
        </p:nvSpPr>
        <p:spPr>
          <a:xfrm rot="0">
            <a:off x="11250638" y="4431154"/>
            <a:ext cx="3617357" cy="588011"/>
          </a:xfrm>
          <a:prstGeom prst="rect">
            <a:avLst/>
          </a:prstGeom>
        </p:spPr>
        <p:txBody>
          <a:bodyPr anchor="t" rtlCol="false" tIns="0" lIns="0" bIns="0" rIns="0">
            <a:spAutoFit/>
          </a:bodyPr>
          <a:lstStyle/>
          <a:p>
            <a:pPr algn="ctr">
              <a:lnSpc>
                <a:spcPts val="4339"/>
              </a:lnSpc>
              <a:spcBef>
                <a:spcPct val="0"/>
              </a:spcBef>
            </a:pPr>
            <a:r>
              <a:rPr lang="en-US" b="true" sz="3099">
                <a:solidFill>
                  <a:srgbClr val="09418C"/>
                </a:solidFill>
                <a:latin typeface="Times New Roman Bold"/>
                <a:ea typeface="Times New Roman Bold"/>
                <a:cs typeface="Times New Roman Bold"/>
                <a:sym typeface="Times New Roman Bold"/>
              </a:rPr>
              <a:t>Code Implementation: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aphicFrame>
        <p:nvGraphicFramePr>
          <p:cNvPr name="Table 8" id="8"/>
          <p:cNvGraphicFramePr>
            <a:graphicFrameLocks noGrp="true"/>
          </p:cNvGraphicFramePr>
          <p:nvPr/>
        </p:nvGraphicFramePr>
        <p:xfrm>
          <a:off x="514350" y="1756884"/>
          <a:ext cx="9639547" cy="7753350"/>
        </p:xfrm>
        <a:graphic>
          <a:graphicData uri="http://schemas.openxmlformats.org/drawingml/2006/table">
            <a:tbl>
              <a:tblPr/>
              <a:tblGrid>
                <a:gridCol w="1927909"/>
                <a:gridCol w="1927909"/>
                <a:gridCol w="1927909"/>
                <a:gridCol w="2067897"/>
                <a:gridCol w="1787922"/>
              </a:tblGrid>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Classes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Country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Indoor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Mountain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Old-building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Street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Urban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0.36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75335">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Water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0.70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10458443" y="5327650"/>
            <a:ext cx="3883763" cy="4445000"/>
          </a:xfrm>
          <a:custGeom>
            <a:avLst/>
            <a:gdLst/>
            <a:ahLst/>
            <a:cxnLst/>
            <a:rect r="r" b="b" t="t" l="l"/>
            <a:pathLst>
              <a:path h="4445000" w="3883763">
                <a:moveTo>
                  <a:pt x="0" y="0"/>
                </a:moveTo>
                <a:lnTo>
                  <a:pt x="3883763" y="0"/>
                </a:lnTo>
                <a:lnTo>
                  <a:pt x="3883763" y="4445000"/>
                </a:lnTo>
                <a:lnTo>
                  <a:pt x="0" y="4445000"/>
                </a:lnTo>
                <a:lnTo>
                  <a:pt x="0" y="0"/>
                </a:lnTo>
                <a:close/>
              </a:path>
            </a:pathLst>
          </a:custGeom>
          <a:blipFill>
            <a:blip r:embed="rId2"/>
            <a:stretch>
              <a:fillRect l="-9293" t="-5381" r="-118534" b="-6590"/>
            </a:stretch>
          </a:blipFill>
        </p:spPr>
      </p:sp>
      <p:sp>
        <p:nvSpPr>
          <p:cNvPr name="TextBox 10" id="10"/>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26</a:t>
            </a:r>
          </a:p>
        </p:txBody>
      </p:sp>
      <p:sp>
        <p:nvSpPr>
          <p:cNvPr name="TextBox 11" id="11"/>
          <p:cNvSpPr txBox="true"/>
          <p:nvPr/>
        </p:nvSpPr>
        <p:spPr>
          <a:xfrm rot="0">
            <a:off x="10458443" y="4581524"/>
            <a:ext cx="3500319" cy="561976"/>
          </a:xfrm>
          <a:prstGeom prst="rect">
            <a:avLst/>
          </a:prstGeom>
        </p:spPr>
        <p:txBody>
          <a:bodyPr anchor="t" rtlCol="false" tIns="0" lIns="0" bIns="0" rIns="0">
            <a:spAutoFit/>
          </a:bodyPr>
          <a:lstStyle/>
          <a:p>
            <a:pPr algn="ctr">
              <a:lnSpc>
                <a:spcPts val="4199"/>
              </a:lnSpc>
              <a:spcBef>
                <a:spcPct val="0"/>
              </a:spcBef>
            </a:pPr>
            <a:r>
              <a:rPr lang="en-US" b="true" sz="2999">
                <a:solidFill>
                  <a:srgbClr val="09418C"/>
                </a:solidFill>
                <a:latin typeface="Times New Roman Bold"/>
                <a:ea typeface="Times New Roman Bold"/>
                <a:cs typeface="Times New Roman Bold"/>
                <a:sym typeface="Times New Roman Bold"/>
              </a:rPr>
              <a:t>Code Implementation:</a:t>
            </a:r>
          </a:p>
        </p:txBody>
      </p:sp>
      <p:sp>
        <p:nvSpPr>
          <p:cNvPr name="TextBox 12" id="12"/>
          <p:cNvSpPr txBox="true"/>
          <p:nvPr/>
        </p:nvSpPr>
        <p:spPr>
          <a:xfrm rot="0">
            <a:off x="10379207" y="227049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Precision</a:t>
            </a:r>
            <a:r>
              <a:rPr lang="en-US" sz="3199">
                <a:solidFill>
                  <a:srgbClr val="000000"/>
                </a:solidFill>
                <a:latin typeface="Times New Roman"/>
                <a:ea typeface="Times New Roman"/>
                <a:cs typeface="Times New Roman"/>
                <a:sym typeface="Times New Roman"/>
              </a:rPr>
              <a:t>: 0.81</a:t>
            </a:r>
          </a:p>
        </p:txBody>
      </p:sp>
      <p:sp>
        <p:nvSpPr>
          <p:cNvPr name="TextBox 13" id="13"/>
          <p:cNvSpPr txBox="true"/>
          <p:nvPr/>
        </p:nvSpPr>
        <p:spPr>
          <a:xfrm rot="0">
            <a:off x="10379207" y="168371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A</a:t>
            </a:r>
            <a:r>
              <a:rPr lang="en-US" sz="3199">
                <a:solidFill>
                  <a:srgbClr val="000000"/>
                </a:solidFill>
                <a:latin typeface="Times New Roman"/>
                <a:ea typeface="Times New Roman"/>
                <a:cs typeface="Times New Roman"/>
                <a:sym typeface="Times New Roman"/>
              </a:rPr>
              <a:t>ccuracy: 0.77</a:t>
            </a:r>
          </a:p>
        </p:txBody>
      </p:sp>
      <p:sp>
        <p:nvSpPr>
          <p:cNvPr name="TextBox 14" id="14"/>
          <p:cNvSpPr txBox="true"/>
          <p:nvPr/>
        </p:nvSpPr>
        <p:spPr>
          <a:xfrm rot="0">
            <a:off x="10379207" y="2855964"/>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Recall</a:t>
            </a:r>
            <a:r>
              <a:rPr lang="en-US" sz="3199">
                <a:solidFill>
                  <a:srgbClr val="000000"/>
                </a:solidFill>
                <a:latin typeface="Times New Roman"/>
                <a:ea typeface="Times New Roman"/>
                <a:cs typeface="Times New Roman"/>
                <a:sym typeface="Times New Roman"/>
              </a:rPr>
              <a:t>: 0.77</a:t>
            </a:r>
          </a:p>
        </p:txBody>
      </p:sp>
      <p:sp>
        <p:nvSpPr>
          <p:cNvPr name="TextBox 15" id="15"/>
          <p:cNvSpPr txBox="true"/>
          <p:nvPr/>
        </p:nvSpPr>
        <p:spPr>
          <a:xfrm rot="0">
            <a:off x="10379207" y="3442090"/>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F1-Score</a:t>
            </a:r>
            <a:r>
              <a:rPr lang="en-US" sz="3199">
                <a:solidFill>
                  <a:srgbClr val="000000"/>
                </a:solidFill>
                <a:latin typeface="Times New Roman"/>
                <a:ea typeface="Times New Roman"/>
                <a:cs typeface="Times New Roman"/>
                <a:sym typeface="Times New Roman"/>
              </a:rPr>
              <a:t>: 0.76</a:t>
            </a:r>
          </a:p>
        </p:txBody>
      </p:sp>
      <p:sp>
        <p:nvSpPr>
          <p:cNvPr name="TextBox 16" id="16"/>
          <p:cNvSpPr txBox="true"/>
          <p:nvPr/>
        </p:nvSpPr>
        <p:spPr>
          <a:xfrm rot="0">
            <a:off x="10379207" y="399381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Support</a:t>
            </a:r>
            <a:r>
              <a:rPr lang="en-US" sz="3199">
                <a:solidFill>
                  <a:srgbClr val="000000"/>
                </a:solidFill>
                <a:latin typeface="Times New Roman"/>
                <a:ea typeface="Times New Roman"/>
                <a:cs typeface="Times New Roman"/>
                <a:sym typeface="Times New Roman"/>
              </a:rPr>
              <a:t>: 96</a:t>
            </a:r>
          </a:p>
        </p:txBody>
      </p:sp>
      <p:sp>
        <p:nvSpPr>
          <p:cNvPr name="TextBox 17" id="17"/>
          <p:cNvSpPr txBox="true"/>
          <p:nvPr/>
        </p:nvSpPr>
        <p:spPr>
          <a:xfrm rot="0">
            <a:off x="6260020" y="383772"/>
            <a:ext cx="6523962"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RESNET (ONLY RGB)</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aphicFrame>
        <p:nvGraphicFramePr>
          <p:cNvPr name="Table 8" id="8"/>
          <p:cNvGraphicFramePr>
            <a:graphicFrameLocks noGrp="true"/>
          </p:cNvGraphicFramePr>
          <p:nvPr/>
        </p:nvGraphicFramePr>
        <p:xfrm>
          <a:off x="248859" y="1806575"/>
          <a:ext cx="10026611" cy="8229600"/>
        </p:xfrm>
        <a:graphic>
          <a:graphicData uri="http://schemas.openxmlformats.org/drawingml/2006/table">
            <a:tbl>
              <a:tblPr/>
              <a:tblGrid>
                <a:gridCol w="1996108"/>
                <a:gridCol w="1996108"/>
                <a:gridCol w="1996108"/>
                <a:gridCol w="2141048"/>
                <a:gridCol w="1897239"/>
              </a:tblGrid>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Classes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Precision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Recall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f1-score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Country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Field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Forest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Indoor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Mountain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Old-building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Street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0.94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Urban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12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2960">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Water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0.50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0.62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00000"/>
                          </a:solidFill>
                          <a:latin typeface="Canva Sans Bold"/>
                          <a:ea typeface="Canva Sans Bold"/>
                          <a:cs typeface="Canva Sans Bold"/>
                          <a:sym typeface="Canva Sans Bold"/>
                        </a:rPr>
                        <a:t>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9" id="9"/>
          <p:cNvSpPr/>
          <p:nvPr/>
        </p:nvSpPr>
        <p:spPr>
          <a:xfrm flipH="false" flipV="false" rot="0">
            <a:off x="10573975" y="5143500"/>
            <a:ext cx="5638351" cy="5080098"/>
          </a:xfrm>
          <a:custGeom>
            <a:avLst/>
            <a:gdLst/>
            <a:ahLst/>
            <a:cxnLst/>
            <a:rect r="r" b="b" t="t" l="l"/>
            <a:pathLst>
              <a:path h="5080098" w="5638351">
                <a:moveTo>
                  <a:pt x="0" y="0"/>
                </a:moveTo>
                <a:lnTo>
                  <a:pt x="5638351" y="0"/>
                </a:lnTo>
                <a:lnTo>
                  <a:pt x="5638351" y="5080098"/>
                </a:lnTo>
                <a:lnTo>
                  <a:pt x="0" y="5080098"/>
                </a:lnTo>
                <a:lnTo>
                  <a:pt x="0" y="0"/>
                </a:lnTo>
                <a:close/>
              </a:path>
            </a:pathLst>
          </a:custGeom>
          <a:blipFill>
            <a:blip r:embed="rId2"/>
            <a:stretch>
              <a:fillRect l="-6540" t="-4966" r="-78811" b="-10676"/>
            </a:stretch>
          </a:blipFill>
        </p:spPr>
      </p:sp>
      <p:sp>
        <p:nvSpPr>
          <p:cNvPr name="TextBox 10" id="10"/>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27</a:t>
            </a:r>
          </a:p>
        </p:txBody>
      </p:sp>
      <p:sp>
        <p:nvSpPr>
          <p:cNvPr name="TextBox 11" id="11"/>
          <p:cNvSpPr txBox="true"/>
          <p:nvPr/>
        </p:nvSpPr>
        <p:spPr>
          <a:xfrm rot="0">
            <a:off x="10573975" y="4581524"/>
            <a:ext cx="3500319" cy="561976"/>
          </a:xfrm>
          <a:prstGeom prst="rect">
            <a:avLst/>
          </a:prstGeom>
        </p:spPr>
        <p:txBody>
          <a:bodyPr anchor="t" rtlCol="false" tIns="0" lIns="0" bIns="0" rIns="0">
            <a:spAutoFit/>
          </a:bodyPr>
          <a:lstStyle/>
          <a:p>
            <a:pPr algn="ctr">
              <a:lnSpc>
                <a:spcPts val="4199"/>
              </a:lnSpc>
              <a:spcBef>
                <a:spcPct val="0"/>
              </a:spcBef>
            </a:pPr>
            <a:r>
              <a:rPr lang="en-US" b="true" sz="2999">
                <a:solidFill>
                  <a:srgbClr val="09418C"/>
                </a:solidFill>
                <a:latin typeface="Times New Roman Bold"/>
                <a:ea typeface="Times New Roman Bold"/>
                <a:cs typeface="Times New Roman Bold"/>
                <a:sym typeface="Times New Roman Bold"/>
              </a:rPr>
              <a:t>Code Implementation:</a:t>
            </a:r>
          </a:p>
        </p:txBody>
      </p:sp>
      <p:sp>
        <p:nvSpPr>
          <p:cNvPr name="TextBox 12" id="12"/>
          <p:cNvSpPr txBox="true"/>
          <p:nvPr/>
        </p:nvSpPr>
        <p:spPr>
          <a:xfrm rot="0">
            <a:off x="10494739" y="227049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Precision</a:t>
            </a:r>
            <a:r>
              <a:rPr lang="en-US" sz="3199">
                <a:solidFill>
                  <a:srgbClr val="000000"/>
                </a:solidFill>
                <a:latin typeface="Times New Roman"/>
                <a:ea typeface="Times New Roman"/>
                <a:cs typeface="Times New Roman"/>
                <a:sym typeface="Times New Roman"/>
              </a:rPr>
              <a:t>: 0.87</a:t>
            </a:r>
          </a:p>
        </p:txBody>
      </p:sp>
      <p:sp>
        <p:nvSpPr>
          <p:cNvPr name="TextBox 13" id="13"/>
          <p:cNvSpPr txBox="true"/>
          <p:nvPr/>
        </p:nvSpPr>
        <p:spPr>
          <a:xfrm rot="0">
            <a:off x="10494739" y="168371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A</a:t>
            </a:r>
            <a:r>
              <a:rPr lang="en-US" sz="3199">
                <a:solidFill>
                  <a:srgbClr val="000000"/>
                </a:solidFill>
                <a:latin typeface="Times New Roman"/>
                <a:ea typeface="Times New Roman"/>
                <a:cs typeface="Times New Roman"/>
                <a:sym typeface="Times New Roman"/>
              </a:rPr>
              <a:t>ccuracy: 0.84</a:t>
            </a:r>
          </a:p>
        </p:txBody>
      </p:sp>
      <p:sp>
        <p:nvSpPr>
          <p:cNvPr name="TextBox 14" id="14"/>
          <p:cNvSpPr txBox="true"/>
          <p:nvPr/>
        </p:nvSpPr>
        <p:spPr>
          <a:xfrm rot="0">
            <a:off x="10494739" y="2855964"/>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Recall</a:t>
            </a:r>
            <a:r>
              <a:rPr lang="en-US" sz="3199">
                <a:solidFill>
                  <a:srgbClr val="000000"/>
                </a:solidFill>
                <a:latin typeface="Times New Roman"/>
                <a:ea typeface="Times New Roman"/>
                <a:cs typeface="Times New Roman"/>
                <a:sym typeface="Times New Roman"/>
              </a:rPr>
              <a:t>: 0.84</a:t>
            </a:r>
          </a:p>
        </p:txBody>
      </p:sp>
      <p:sp>
        <p:nvSpPr>
          <p:cNvPr name="TextBox 15" id="15"/>
          <p:cNvSpPr txBox="true"/>
          <p:nvPr/>
        </p:nvSpPr>
        <p:spPr>
          <a:xfrm rot="0">
            <a:off x="10494739" y="3442090"/>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F1-Score</a:t>
            </a:r>
            <a:r>
              <a:rPr lang="en-US" sz="3199">
                <a:solidFill>
                  <a:srgbClr val="000000"/>
                </a:solidFill>
                <a:latin typeface="Times New Roman"/>
                <a:ea typeface="Times New Roman"/>
                <a:cs typeface="Times New Roman"/>
                <a:sym typeface="Times New Roman"/>
              </a:rPr>
              <a:t>: 0.85</a:t>
            </a:r>
          </a:p>
        </p:txBody>
      </p:sp>
      <p:sp>
        <p:nvSpPr>
          <p:cNvPr name="TextBox 16" id="16"/>
          <p:cNvSpPr txBox="true"/>
          <p:nvPr/>
        </p:nvSpPr>
        <p:spPr>
          <a:xfrm rot="0">
            <a:off x="10494739" y="3993813"/>
            <a:ext cx="6098783" cy="604521"/>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Overall Support</a:t>
            </a:r>
            <a:r>
              <a:rPr lang="en-US" sz="3199">
                <a:solidFill>
                  <a:srgbClr val="000000"/>
                </a:solidFill>
                <a:latin typeface="Times New Roman"/>
                <a:ea typeface="Times New Roman"/>
                <a:cs typeface="Times New Roman"/>
                <a:sym typeface="Times New Roman"/>
              </a:rPr>
              <a:t>: 96</a:t>
            </a:r>
          </a:p>
        </p:txBody>
      </p:sp>
      <p:sp>
        <p:nvSpPr>
          <p:cNvPr name="TextBox 17" id="17"/>
          <p:cNvSpPr txBox="true"/>
          <p:nvPr/>
        </p:nvSpPr>
        <p:spPr>
          <a:xfrm rot="0">
            <a:off x="5262164" y="464820"/>
            <a:ext cx="8863485"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EFFICIENTNET (ONLY RGB)</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75596" y="2208697"/>
            <a:ext cx="9605790" cy="5466594"/>
          </a:xfrm>
          <a:custGeom>
            <a:avLst/>
            <a:gdLst/>
            <a:ahLst/>
            <a:cxnLst/>
            <a:rect r="r" b="b" t="t" l="l"/>
            <a:pathLst>
              <a:path h="5466594" w="9605790">
                <a:moveTo>
                  <a:pt x="0" y="0"/>
                </a:moveTo>
                <a:lnTo>
                  <a:pt x="9605791" y="0"/>
                </a:lnTo>
                <a:lnTo>
                  <a:pt x="9605791" y="5466594"/>
                </a:lnTo>
                <a:lnTo>
                  <a:pt x="0" y="5466594"/>
                </a:lnTo>
                <a:lnTo>
                  <a:pt x="0" y="0"/>
                </a:lnTo>
                <a:close/>
              </a:path>
            </a:pathLst>
          </a:custGeom>
          <a:blipFill>
            <a:blip r:embed="rId2"/>
            <a:stretch>
              <a:fillRect l="0" t="0" r="0" b="0"/>
            </a:stretch>
          </a:blipFill>
        </p:spPr>
      </p:sp>
      <p:sp>
        <p:nvSpPr>
          <p:cNvPr name="Freeform 9" id="9"/>
          <p:cNvSpPr/>
          <p:nvPr/>
        </p:nvSpPr>
        <p:spPr>
          <a:xfrm flipH="false" flipV="false" rot="0">
            <a:off x="10808617" y="6137100"/>
            <a:ext cx="5472636" cy="3076381"/>
          </a:xfrm>
          <a:custGeom>
            <a:avLst/>
            <a:gdLst/>
            <a:ahLst/>
            <a:cxnLst/>
            <a:rect r="r" b="b" t="t" l="l"/>
            <a:pathLst>
              <a:path h="3076381" w="5472636">
                <a:moveTo>
                  <a:pt x="0" y="0"/>
                </a:moveTo>
                <a:lnTo>
                  <a:pt x="5472637" y="0"/>
                </a:lnTo>
                <a:lnTo>
                  <a:pt x="5472637" y="3076381"/>
                </a:lnTo>
                <a:lnTo>
                  <a:pt x="0" y="3076381"/>
                </a:lnTo>
                <a:lnTo>
                  <a:pt x="0" y="0"/>
                </a:lnTo>
                <a:close/>
              </a:path>
            </a:pathLst>
          </a:custGeom>
          <a:blipFill>
            <a:blip r:embed="rId3"/>
            <a:stretch>
              <a:fillRect l="0" t="0" r="0" b="0"/>
            </a:stretch>
          </a:blipFill>
        </p:spPr>
      </p:sp>
      <p:sp>
        <p:nvSpPr>
          <p:cNvPr name="TextBox 10" id="10"/>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28</a:t>
            </a:r>
          </a:p>
        </p:txBody>
      </p:sp>
      <p:sp>
        <p:nvSpPr>
          <p:cNvPr name="TextBox 11" id="11"/>
          <p:cNvSpPr txBox="true"/>
          <p:nvPr/>
        </p:nvSpPr>
        <p:spPr>
          <a:xfrm rot="0">
            <a:off x="10808617" y="5432249"/>
            <a:ext cx="3500319" cy="561976"/>
          </a:xfrm>
          <a:prstGeom prst="rect">
            <a:avLst/>
          </a:prstGeom>
        </p:spPr>
        <p:txBody>
          <a:bodyPr anchor="t" rtlCol="false" tIns="0" lIns="0" bIns="0" rIns="0">
            <a:spAutoFit/>
          </a:bodyPr>
          <a:lstStyle/>
          <a:p>
            <a:pPr algn="ctr">
              <a:lnSpc>
                <a:spcPts val="4199"/>
              </a:lnSpc>
              <a:spcBef>
                <a:spcPct val="0"/>
              </a:spcBef>
            </a:pPr>
            <a:r>
              <a:rPr lang="en-US" b="true" sz="2999">
                <a:solidFill>
                  <a:srgbClr val="09418C"/>
                </a:solidFill>
                <a:latin typeface="Times New Roman Bold"/>
                <a:ea typeface="Times New Roman Bold"/>
                <a:cs typeface="Times New Roman Bold"/>
                <a:sym typeface="Times New Roman Bold"/>
              </a:rPr>
              <a:t>Code Implementation:</a:t>
            </a:r>
          </a:p>
        </p:txBody>
      </p:sp>
      <p:sp>
        <p:nvSpPr>
          <p:cNvPr name="TextBox 12" id="12"/>
          <p:cNvSpPr txBox="true"/>
          <p:nvPr/>
        </p:nvSpPr>
        <p:spPr>
          <a:xfrm rot="0">
            <a:off x="4009283" y="603885"/>
            <a:ext cx="10269434"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PROPOSED DUAL CHANNEL CNN</a:t>
            </a:r>
          </a:p>
        </p:txBody>
      </p:sp>
      <p:sp>
        <p:nvSpPr>
          <p:cNvPr name="TextBox 13" id="13"/>
          <p:cNvSpPr txBox="true"/>
          <p:nvPr/>
        </p:nvSpPr>
        <p:spPr>
          <a:xfrm rot="0">
            <a:off x="10744764" y="2075004"/>
            <a:ext cx="5401628" cy="2852421"/>
          </a:xfrm>
          <a:prstGeom prst="rect">
            <a:avLst/>
          </a:prstGeom>
        </p:spPr>
        <p:txBody>
          <a:bodyPr anchor="t" rtlCol="false" tIns="0" lIns="0" bIns="0" rIns="0">
            <a:spAutoFit/>
          </a:bodyPr>
          <a:lstStyle/>
          <a:p>
            <a:pPr algn="just">
              <a:lnSpc>
                <a:spcPts val="4479"/>
              </a:lnSpc>
              <a:spcBef>
                <a:spcPct val="0"/>
              </a:spcBef>
            </a:pPr>
            <a:r>
              <a:rPr lang="en-US" b="true" sz="3199">
                <a:solidFill>
                  <a:srgbClr val="000000"/>
                </a:solidFill>
                <a:latin typeface="Times New Roman Bold"/>
                <a:ea typeface="Times New Roman Bold"/>
                <a:cs typeface="Times New Roman Bold"/>
                <a:sym typeface="Times New Roman Bold"/>
              </a:rPr>
              <a:t>Average Results Across 5 Folds:</a:t>
            </a:r>
          </a:p>
          <a:p>
            <a:pPr algn="just">
              <a:lnSpc>
                <a:spcPts val="4479"/>
              </a:lnSpc>
              <a:spcBef>
                <a:spcPct val="0"/>
              </a:spcBef>
            </a:pPr>
            <a:r>
              <a:rPr lang="en-US" b="true" sz="3199">
                <a:solidFill>
                  <a:srgbClr val="000000"/>
                </a:solidFill>
                <a:latin typeface="Times New Roman Bold"/>
                <a:ea typeface="Times New Roman Bold"/>
                <a:cs typeface="Times New Roman Bold"/>
                <a:sym typeface="Times New Roman Bold"/>
              </a:rPr>
              <a:t>Test Accuracy: </a:t>
            </a:r>
            <a:r>
              <a:rPr lang="en-US" b="true" sz="3199">
                <a:solidFill>
                  <a:srgbClr val="FF3131"/>
                </a:solidFill>
                <a:latin typeface="Times New Roman Bold"/>
                <a:ea typeface="Times New Roman Bold"/>
                <a:cs typeface="Times New Roman Bold"/>
                <a:sym typeface="Times New Roman Bold"/>
              </a:rPr>
              <a:t>90.5658%</a:t>
            </a:r>
          </a:p>
          <a:p>
            <a:pPr algn="just">
              <a:lnSpc>
                <a:spcPts val="4479"/>
              </a:lnSpc>
              <a:spcBef>
                <a:spcPct val="0"/>
              </a:spcBef>
            </a:pPr>
            <a:r>
              <a:rPr lang="en-US" b="true" sz="3199">
                <a:solidFill>
                  <a:srgbClr val="000000"/>
                </a:solidFill>
                <a:latin typeface="Times New Roman Bold"/>
                <a:ea typeface="Times New Roman Bold"/>
                <a:cs typeface="Times New Roman Bold"/>
                <a:sym typeface="Times New Roman Bold"/>
              </a:rPr>
              <a:t>Precision: 0.9155</a:t>
            </a:r>
          </a:p>
          <a:p>
            <a:pPr algn="just">
              <a:lnSpc>
                <a:spcPts val="4479"/>
              </a:lnSpc>
              <a:spcBef>
                <a:spcPct val="0"/>
              </a:spcBef>
            </a:pPr>
            <a:r>
              <a:rPr lang="en-US" b="true" sz="3199">
                <a:solidFill>
                  <a:srgbClr val="000000"/>
                </a:solidFill>
                <a:latin typeface="Times New Roman Bold"/>
                <a:ea typeface="Times New Roman Bold"/>
                <a:cs typeface="Times New Roman Bold"/>
                <a:sym typeface="Times New Roman Bold"/>
              </a:rPr>
              <a:t>Recall: 0.9057</a:t>
            </a:r>
          </a:p>
          <a:p>
            <a:pPr algn="just">
              <a:lnSpc>
                <a:spcPts val="4479"/>
              </a:lnSpc>
              <a:spcBef>
                <a:spcPct val="0"/>
              </a:spcBef>
            </a:pPr>
            <a:r>
              <a:rPr lang="en-US" b="true" sz="3199">
                <a:solidFill>
                  <a:srgbClr val="000000"/>
                </a:solidFill>
                <a:latin typeface="Times New Roman Bold"/>
                <a:ea typeface="Times New Roman Bold"/>
                <a:cs typeface="Times New Roman Bold"/>
                <a:sym typeface="Times New Roman Bold"/>
              </a:rPr>
              <a:t>F1 Score: 0.9047</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FFBF7"/>
        </a:solidFill>
      </p:bgPr>
    </p:bg>
    <p:spTree>
      <p:nvGrpSpPr>
        <p:cNvPr id="1" name=""/>
        <p:cNvGrpSpPr/>
        <p:nvPr/>
      </p:nvGrpSpPr>
      <p:grpSpPr>
        <a:xfrm>
          <a:off x="0" y="0"/>
          <a:ext cx="0" cy="0"/>
          <a:chOff x="0" y="0"/>
          <a:chExt cx="0" cy="0"/>
        </a:xfrm>
      </p:grpSpPr>
      <p:sp>
        <p:nvSpPr>
          <p:cNvPr name="TextBox 2" id="2"/>
          <p:cNvSpPr txBox="true"/>
          <p:nvPr/>
        </p:nvSpPr>
        <p:spPr>
          <a:xfrm rot="0">
            <a:off x="4822597" y="1594464"/>
            <a:ext cx="8496705" cy="920750"/>
          </a:xfrm>
          <a:prstGeom prst="rect">
            <a:avLst/>
          </a:prstGeom>
        </p:spPr>
        <p:txBody>
          <a:bodyPr anchor="t" rtlCol="false" tIns="0" lIns="0" bIns="0" rIns="0">
            <a:spAutoFit/>
          </a:bodyPr>
          <a:lstStyle/>
          <a:p>
            <a:pPr algn="ctr">
              <a:lnSpc>
                <a:spcPts val="6999"/>
              </a:lnSpc>
            </a:pPr>
            <a:r>
              <a:rPr lang="en-US" sz="6999" spc="349">
                <a:solidFill>
                  <a:srgbClr val="09418C"/>
                </a:solidFill>
                <a:latin typeface="Anton"/>
                <a:ea typeface="Anton"/>
                <a:cs typeface="Anton"/>
                <a:sym typeface="Anton"/>
              </a:rPr>
              <a:t>OUTLINE</a:t>
            </a:r>
          </a:p>
        </p:txBody>
      </p:sp>
      <p:sp>
        <p:nvSpPr>
          <p:cNvPr name="TextBox 3" id="3"/>
          <p:cNvSpPr txBox="true"/>
          <p:nvPr/>
        </p:nvSpPr>
        <p:spPr>
          <a:xfrm rot="0">
            <a:off x="2796853" y="3967361"/>
            <a:ext cx="2817294"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Introduction</a:t>
            </a:r>
          </a:p>
        </p:txBody>
      </p:sp>
      <p:sp>
        <p:nvSpPr>
          <p:cNvPr name="TextBox 4" id="4"/>
          <p:cNvSpPr txBox="true"/>
          <p:nvPr/>
        </p:nvSpPr>
        <p:spPr>
          <a:xfrm rot="0">
            <a:off x="2796853" y="4744600"/>
            <a:ext cx="3935057"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Literature Review</a:t>
            </a:r>
          </a:p>
        </p:txBody>
      </p:sp>
      <p:sp>
        <p:nvSpPr>
          <p:cNvPr name="TextBox 5" id="5"/>
          <p:cNvSpPr txBox="true"/>
          <p:nvPr/>
        </p:nvSpPr>
        <p:spPr>
          <a:xfrm rot="0">
            <a:off x="2796853" y="5455800"/>
            <a:ext cx="4659913"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Dataset Preprocessing</a:t>
            </a:r>
          </a:p>
        </p:txBody>
      </p:sp>
      <p:sp>
        <p:nvSpPr>
          <p:cNvPr name="TextBox 6" id="6"/>
          <p:cNvSpPr txBox="true"/>
          <p:nvPr/>
        </p:nvSpPr>
        <p:spPr>
          <a:xfrm rot="0">
            <a:off x="2796853" y="6230500"/>
            <a:ext cx="3578312"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Project Pipeline</a:t>
            </a:r>
          </a:p>
        </p:txBody>
      </p:sp>
      <p:sp>
        <p:nvSpPr>
          <p:cNvPr name="TextBox 7" id="7"/>
          <p:cNvSpPr txBox="true"/>
          <p:nvPr/>
        </p:nvSpPr>
        <p:spPr>
          <a:xfrm rot="0">
            <a:off x="2796853" y="7005200"/>
            <a:ext cx="4106845"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Channel Correlation</a:t>
            </a:r>
          </a:p>
        </p:txBody>
      </p:sp>
      <p:grpSp>
        <p:nvGrpSpPr>
          <p:cNvPr name="Group 8" id="8"/>
          <p:cNvGrpSpPr/>
          <p:nvPr/>
        </p:nvGrpSpPr>
        <p:grpSpPr>
          <a:xfrm rot="0">
            <a:off x="1234157" y="3702135"/>
            <a:ext cx="1180132" cy="4046446"/>
            <a:chOff x="0" y="0"/>
            <a:chExt cx="310817" cy="1065731"/>
          </a:xfrm>
        </p:grpSpPr>
        <p:sp>
          <p:nvSpPr>
            <p:cNvPr name="Freeform 9" id="9"/>
            <p:cNvSpPr/>
            <p:nvPr/>
          </p:nvSpPr>
          <p:spPr>
            <a:xfrm flipH="false" flipV="false" rot="0">
              <a:off x="0" y="0"/>
              <a:ext cx="310817" cy="1065731"/>
            </a:xfrm>
            <a:custGeom>
              <a:avLst/>
              <a:gdLst/>
              <a:ahLst/>
              <a:cxnLst/>
              <a:rect r="r" b="b" t="t" l="l"/>
              <a:pathLst>
                <a:path h="1065731" w="310817">
                  <a:moveTo>
                    <a:pt x="0" y="0"/>
                  </a:moveTo>
                  <a:lnTo>
                    <a:pt x="310817" y="0"/>
                  </a:lnTo>
                  <a:lnTo>
                    <a:pt x="310817" y="1065731"/>
                  </a:lnTo>
                  <a:lnTo>
                    <a:pt x="0" y="1065731"/>
                  </a:lnTo>
                  <a:close/>
                </a:path>
              </a:pathLst>
            </a:custGeom>
            <a:solidFill>
              <a:srgbClr val="155CBB">
                <a:alpha val="74902"/>
              </a:srgbClr>
            </a:solidFill>
          </p:spPr>
        </p:sp>
        <p:sp>
          <p:nvSpPr>
            <p:cNvPr name="TextBox 10" id="10"/>
            <p:cNvSpPr txBox="true"/>
            <p:nvPr/>
          </p:nvSpPr>
          <p:spPr>
            <a:xfrm>
              <a:off x="0" y="-95250"/>
              <a:ext cx="310817" cy="1160981"/>
            </a:xfrm>
            <a:prstGeom prst="rect">
              <a:avLst/>
            </a:prstGeom>
          </p:spPr>
          <p:txBody>
            <a:bodyPr anchor="ctr" rtlCol="false" tIns="50800" lIns="50800" bIns="50800" rIns="50800"/>
            <a:lstStyle/>
            <a:p>
              <a:pPr algn="ctr">
                <a:lnSpc>
                  <a:spcPts val="3499"/>
                </a:lnSpc>
              </a:pPr>
            </a:p>
          </p:txBody>
        </p:sp>
      </p:grpSp>
      <p:sp>
        <p:nvSpPr>
          <p:cNvPr name="TextBox 11" id="11"/>
          <p:cNvSpPr txBox="true"/>
          <p:nvPr/>
        </p:nvSpPr>
        <p:spPr>
          <a:xfrm rot="0">
            <a:off x="1440932" y="3972439"/>
            <a:ext cx="973357" cy="61849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01</a:t>
            </a:r>
          </a:p>
        </p:txBody>
      </p:sp>
      <p:sp>
        <p:nvSpPr>
          <p:cNvPr name="TextBox 12" id="12"/>
          <p:cNvSpPr txBox="true"/>
          <p:nvPr/>
        </p:nvSpPr>
        <p:spPr>
          <a:xfrm rot="0">
            <a:off x="1440932" y="4712850"/>
            <a:ext cx="973357" cy="61849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02</a:t>
            </a:r>
          </a:p>
        </p:txBody>
      </p:sp>
      <p:sp>
        <p:nvSpPr>
          <p:cNvPr name="TextBox 13" id="13"/>
          <p:cNvSpPr txBox="true"/>
          <p:nvPr/>
        </p:nvSpPr>
        <p:spPr>
          <a:xfrm rot="0">
            <a:off x="1440932" y="5455800"/>
            <a:ext cx="973357" cy="61849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03</a:t>
            </a:r>
          </a:p>
        </p:txBody>
      </p:sp>
      <p:sp>
        <p:nvSpPr>
          <p:cNvPr name="TextBox 14" id="14"/>
          <p:cNvSpPr txBox="true"/>
          <p:nvPr/>
        </p:nvSpPr>
        <p:spPr>
          <a:xfrm rot="0">
            <a:off x="1440932" y="6192400"/>
            <a:ext cx="973357" cy="61849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04</a:t>
            </a:r>
          </a:p>
        </p:txBody>
      </p:sp>
      <p:grpSp>
        <p:nvGrpSpPr>
          <p:cNvPr name="Group 15" id="15"/>
          <p:cNvGrpSpPr/>
          <p:nvPr/>
        </p:nvGrpSpPr>
        <p:grpSpPr>
          <a:xfrm rot="0">
            <a:off x="17259300" y="9258300"/>
            <a:ext cx="1028700" cy="1028700"/>
            <a:chOff x="0" y="0"/>
            <a:chExt cx="270933" cy="270933"/>
          </a:xfrm>
        </p:grpSpPr>
        <p:sp>
          <p:nvSpPr>
            <p:cNvPr name="Freeform 16" id="1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17" id="1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0" y="0"/>
            <a:ext cx="1028700" cy="1028700"/>
            <a:chOff x="0" y="0"/>
            <a:chExt cx="270933" cy="270933"/>
          </a:xfrm>
        </p:grpSpPr>
        <p:sp>
          <p:nvSpPr>
            <p:cNvPr name="Freeform 19" id="19"/>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20" id="20"/>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b="true">
                <a:solidFill>
                  <a:srgbClr val="FFFBF7"/>
                </a:solidFill>
                <a:latin typeface="Times New Roman Bold"/>
                <a:ea typeface="Times New Roman Bold"/>
                <a:cs typeface="Times New Roman Bold"/>
                <a:sym typeface="Times New Roman Bold"/>
              </a:rPr>
              <a:t>02</a:t>
            </a:r>
          </a:p>
        </p:txBody>
      </p:sp>
      <p:sp>
        <p:nvSpPr>
          <p:cNvPr name="TextBox 22" id="22"/>
          <p:cNvSpPr txBox="true"/>
          <p:nvPr/>
        </p:nvSpPr>
        <p:spPr>
          <a:xfrm rot="0">
            <a:off x="1440932" y="6929000"/>
            <a:ext cx="973357" cy="113284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05</a:t>
            </a:r>
          </a:p>
          <a:p>
            <a:pPr algn="ctr">
              <a:lnSpc>
                <a:spcPts val="4099"/>
              </a:lnSpc>
            </a:pPr>
          </a:p>
        </p:txBody>
      </p:sp>
      <p:sp>
        <p:nvSpPr>
          <p:cNvPr name="TextBox 23" id="23"/>
          <p:cNvSpPr txBox="true"/>
          <p:nvPr/>
        </p:nvSpPr>
        <p:spPr>
          <a:xfrm rot="0">
            <a:off x="10584650" y="3972130"/>
            <a:ext cx="9815832"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Proposed Dual Channel CNN</a:t>
            </a:r>
          </a:p>
        </p:txBody>
      </p:sp>
      <p:sp>
        <p:nvSpPr>
          <p:cNvPr name="TextBox 24" id="24"/>
          <p:cNvSpPr txBox="true"/>
          <p:nvPr/>
        </p:nvSpPr>
        <p:spPr>
          <a:xfrm rot="0">
            <a:off x="10584650" y="4749370"/>
            <a:ext cx="6391039"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List of Models</a:t>
            </a:r>
          </a:p>
        </p:txBody>
      </p:sp>
      <p:sp>
        <p:nvSpPr>
          <p:cNvPr name="TextBox 25" id="25"/>
          <p:cNvSpPr txBox="true"/>
          <p:nvPr/>
        </p:nvSpPr>
        <p:spPr>
          <a:xfrm rot="0">
            <a:off x="10584650" y="5460570"/>
            <a:ext cx="8926687"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List of Performance Metrics</a:t>
            </a:r>
          </a:p>
        </p:txBody>
      </p:sp>
      <p:sp>
        <p:nvSpPr>
          <p:cNvPr name="TextBox 26" id="26"/>
          <p:cNvSpPr txBox="true"/>
          <p:nvPr/>
        </p:nvSpPr>
        <p:spPr>
          <a:xfrm rot="0">
            <a:off x="10584650" y="6235270"/>
            <a:ext cx="8926687"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Output Analysis</a:t>
            </a:r>
          </a:p>
        </p:txBody>
      </p:sp>
      <p:sp>
        <p:nvSpPr>
          <p:cNvPr name="TextBox 27" id="27"/>
          <p:cNvSpPr txBox="true"/>
          <p:nvPr/>
        </p:nvSpPr>
        <p:spPr>
          <a:xfrm rot="0">
            <a:off x="10584650" y="7009970"/>
            <a:ext cx="5285512" cy="539115"/>
          </a:xfrm>
          <a:prstGeom prst="rect">
            <a:avLst/>
          </a:prstGeom>
        </p:spPr>
        <p:txBody>
          <a:bodyPr anchor="t" rtlCol="false" tIns="0" lIns="0" bIns="0" rIns="0">
            <a:spAutoFit/>
          </a:bodyPr>
          <a:lstStyle/>
          <a:p>
            <a:pPr algn="l">
              <a:lnSpc>
                <a:spcPts val="3599"/>
              </a:lnSpc>
            </a:pPr>
            <a:r>
              <a:rPr lang="en-US" sz="3599">
                <a:solidFill>
                  <a:srgbClr val="000000"/>
                </a:solidFill>
                <a:latin typeface="Times New Roman"/>
                <a:ea typeface="Times New Roman"/>
                <a:cs typeface="Times New Roman"/>
                <a:sym typeface="Times New Roman"/>
              </a:rPr>
              <a:t>Comparison Analysis</a:t>
            </a:r>
          </a:p>
        </p:txBody>
      </p:sp>
      <p:grpSp>
        <p:nvGrpSpPr>
          <p:cNvPr name="Group 28" id="28"/>
          <p:cNvGrpSpPr/>
          <p:nvPr/>
        </p:nvGrpSpPr>
        <p:grpSpPr>
          <a:xfrm rot="0">
            <a:off x="8812160" y="3706904"/>
            <a:ext cx="1338566" cy="4046446"/>
            <a:chOff x="0" y="0"/>
            <a:chExt cx="352544" cy="1065731"/>
          </a:xfrm>
        </p:grpSpPr>
        <p:sp>
          <p:nvSpPr>
            <p:cNvPr name="Freeform 29" id="29"/>
            <p:cNvSpPr/>
            <p:nvPr/>
          </p:nvSpPr>
          <p:spPr>
            <a:xfrm flipH="false" flipV="false" rot="0">
              <a:off x="0" y="0"/>
              <a:ext cx="352544" cy="1065731"/>
            </a:xfrm>
            <a:custGeom>
              <a:avLst/>
              <a:gdLst/>
              <a:ahLst/>
              <a:cxnLst/>
              <a:rect r="r" b="b" t="t" l="l"/>
              <a:pathLst>
                <a:path h="1065731" w="352544">
                  <a:moveTo>
                    <a:pt x="0" y="0"/>
                  </a:moveTo>
                  <a:lnTo>
                    <a:pt x="352544" y="0"/>
                  </a:lnTo>
                  <a:lnTo>
                    <a:pt x="352544" y="1065731"/>
                  </a:lnTo>
                  <a:lnTo>
                    <a:pt x="0" y="1065731"/>
                  </a:lnTo>
                  <a:close/>
                </a:path>
              </a:pathLst>
            </a:custGeom>
            <a:solidFill>
              <a:srgbClr val="155CBB">
                <a:alpha val="74902"/>
              </a:srgbClr>
            </a:solidFill>
          </p:spPr>
        </p:sp>
        <p:sp>
          <p:nvSpPr>
            <p:cNvPr name="TextBox 30" id="30"/>
            <p:cNvSpPr txBox="true"/>
            <p:nvPr/>
          </p:nvSpPr>
          <p:spPr>
            <a:xfrm>
              <a:off x="0" y="-95250"/>
              <a:ext cx="352544" cy="1160981"/>
            </a:xfrm>
            <a:prstGeom prst="rect">
              <a:avLst/>
            </a:prstGeom>
          </p:spPr>
          <p:txBody>
            <a:bodyPr anchor="ctr" rtlCol="false" tIns="50800" lIns="50800" bIns="50800" rIns="50800"/>
            <a:lstStyle/>
            <a:p>
              <a:pPr algn="ctr">
                <a:lnSpc>
                  <a:spcPts val="3499"/>
                </a:lnSpc>
              </a:pPr>
            </a:p>
          </p:txBody>
        </p:sp>
      </p:grpSp>
      <p:sp>
        <p:nvSpPr>
          <p:cNvPr name="TextBox 31" id="31"/>
          <p:cNvSpPr txBox="true"/>
          <p:nvPr/>
        </p:nvSpPr>
        <p:spPr>
          <a:xfrm rot="0">
            <a:off x="9046695" y="3977209"/>
            <a:ext cx="1104031" cy="61849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06</a:t>
            </a:r>
          </a:p>
        </p:txBody>
      </p:sp>
      <p:sp>
        <p:nvSpPr>
          <p:cNvPr name="TextBox 32" id="32"/>
          <p:cNvSpPr txBox="true"/>
          <p:nvPr/>
        </p:nvSpPr>
        <p:spPr>
          <a:xfrm rot="0">
            <a:off x="9046695" y="4717620"/>
            <a:ext cx="1104031" cy="61849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07</a:t>
            </a:r>
          </a:p>
        </p:txBody>
      </p:sp>
      <p:sp>
        <p:nvSpPr>
          <p:cNvPr name="TextBox 33" id="33"/>
          <p:cNvSpPr txBox="true"/>
          <p:nvPr/>
        </p:nvSpPr>
        <p:spPr>
          <a:xfrm rot="0">
            <a:off x="9046695" y="5460570"/>
            <a:ext cx="1104031" cy="61849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08</a:t>
            </a:r>
          </a:p>
        </p:txBody>
      </p:sp>
      <p:sp>
        <p:nvSpPr>
          <p:cNvPr name="TextBox 34" id="34"/>
          <p:cNvSpPr txBox="true"/>
          <p:nvPr/>
        </p:nvSpPr>
        <p:spPr>
          <a:xfrm rot="0">
            <a:off x="9046695" y="6197170"/>
            <a:ext cx="1104031" cy="61849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09</a:t>
            </a:r>
          </a:p>
        </p:txBody>
      </p:sp>
      <p:sp>
        <p:nvSpPr>
          <p:cNvPr name="TextBox 35" id="35"/>
          <p:cNvSpPr txBox="true"/>
          <p:nvPr/>
        </p:nvSpPr>
        <p:spPr>
          <a:xfrm rot="0">
            <a:off x="9046695" y="6933770"/>
            <a:ext cx="1104031" cy="618490"/>
          </a:xfrm>
          <a:prstGeom prst="rect">
            <a:avLst/>
          </a:prstGeom>
        </p:spPr>
        <p:txBody>
          <a:bodyPr anchor="t" rtlCol="false" tIns="0" lIns="0" bIns="0" rIns="0">
            <a:spAutoFit/>
          </a:bodyPr>
          <a:lstStyle/>
          <a:p>
            <a:pPr algn="ctr">
              <a:lnSpc>
                <a:spcPts val="4099"/>
              </a:lnSpc>
            </a:pPr>
            <a:r>
              <a:rPr lang="en-US" sz="4099" b="true">
                <a:solidFill>
                  <a:srgbClr val="FFFBF7"/>
                </a:solidFill>
                <a:latin typeface="Times New Roman Bold"/>
                <a:ea typeface="Times New Roman Bold"/>
                <a:cs typeface="Times New Roman Bold"/>
                <a:sym typeface="Times New Roman Bold"/>
              </a:rPr>
              <a:t>10</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974880" y="1778190"/>
            <a:ext cx="13769942" cy="8257985"/>
          </a:xfrm>
          <a:custGeom>
            <a:avLst/>
            <a:gdLst/>
            <a:ahLst/>
            <a:cxnLst/>
            <a:rect r="r" b="b" t="t" l="l"/>
            <a:pathLst>
              <a:path h="8257985" w="13769942">
                <a:moveTo>
                  <a:pt x="0" y="0"/>
                </a:moveTo>
                <a:lnTo>
                  <a:pt x="13769941" y="0"/>
                </a:lnTo>
                <a:lnTo>
                  <a:pt x="13769941" y="8257985"/>
                </a:lnTo>
                <a:lnTo>
                  <a:pt x="0" y="8257985"/>
                </a:lnTo>
                <a:lnTo>
                  <a:pt x="0" y="0"/>
                </a:lnTo>
                <a:close/>
              </a:path>
            </a:pathLst>
          </a:custGeom>
          <a:blipFill>
            <a:blip r:embed="rId2"/>
            <a:stretch>
              <a:fillRect l="0" t="0" r="0" b="0"/>
            </a:stretch>
          </a:blipFill>
        </p:spPr>
      </p:sp>
      <p:sp>
        <p:nvSpPr>
          <p:cNvPr name="TextBox 9" id="9"/>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29</a:t>
            </a:r>
          </a:p>
        </p:txBody>
      </p:sp>
      <p:sp>
        <p:nvSpPr>
          <p:cNvPr name="TextBox 10" id="10"/>
          <p:cNvSpPr txBox="true"/>
          <p:nvPr/>
        </p:nvSpPr>
        <p:spPr>
          <a:xfrm rot="0">
            <a:off x="7009477" y="638175"/>
            <a:ext cx="4771171"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COMPARISON</a:t>
            </a:r>
          </a:p>
        </p:txBody>
      </p:sp>
    </p:spTree>
  </p:cSld>
  <p:clrMapOvr>
    <a:masterClrMapping/>
  </p:clrMapOvr>
</p:sld>
</file>

<file path=ppt/slides/slide31.xml><?xml version="1.0" encoding="utf-8"?>
<p:sld xmlns:p="http://schemas.openxmlformats.org/presentationml/2006/main" xmlns:a="http://schemas.openxmlformats.org/drawingml/2006/main">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a:solidFill>
                  <a:srgbClr val="FFFBF7"/>
                </a:solidFill>
                <a:latin typeface="Times New Roman"/>
                <a:ea typeface="Times New Roman"/>
                <a:cs typeface="Times New Roman"/>
                <a:sym typeface="Times New Roman"/>
              </a:rPr>
              <a:t>30</a:t>
            </a:r>
          </a:p>
        </p:txBody>
      </p:sp>
      <p:sp>
        <p:nvSpPr>
          <p:cNvPr name="TextBox 9" id="9"/>
          <p:cNvSpPr txBox="true"/>
          <p:nvPr/>
        </p:nvSpPr>
        <p:spPr>
          <a:xfrm rot="0">
            <a:off x="7518299" y="804735"/>
            <a:ext cx="4771171"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REFERENCES</a:t>
            </a:r>
          </a:p>
        </p:txBody>
      </p:sp>
      <p:sp>
        <p:nvSpPr>
          <p:cNvPr name="TextBox 10" id="10"/>
          <p:cNvSpPr txBox="true"/>
          <p:nvPr/>
        </p:nvSpPr>
        <p:spPr>
          <a:xfrm rot="0">
            <a:off x="1028700" y="2473967"/>
            <a:ext cx="16230600" cy="5662296"/>
          </a:xfrm>
          <a:prstGeom prst="rect">
            <a:avLst/>
          </a:prstGeom>
        </p:spPr>
        <p:txBody>
          <a:bodyPr anchor="t" rtlCol="false" tIns="0" lIns="0" bIns="0" rIns="0">
            <a:spAutoFit/>
          </a:bodyPr>
          <a:lstStyle/>
          <a:p>
            <a:pPr algn="just">
              <a:lnSpc>
                <a:spcPts val="4479"/>
              </a:lnSpc>
              <a:spcBef>
                <a:spcPct val="0"/>
              </a:spcBef>
            </a:pPr>
            <a:r>
              <a:rPr lang="en-US" sz="3199">
                <a:solidFill>
                  <a:srgbClr val="000000"/>
                </a:solidFill>
                <a:latin typeface="Times New Roman"/>
                <a:ea typeface="Times New Roman"/>
                <a:cs typeface="Times New Roman"/>
                <a:sym typeface="Times New Roman"/>
              </a:rPr>
              <a:t>[1] J. Jiang, F. Liu, Y. Xu, H. Huang et al., “Multi-spectral rgb-nir image classification using double channel cnn,” IEEE Access, vol. 7, pp. 20607–20613, 2019. </a:t>
            </a:r>
          </a:p>
          <a:p>
            <a:pPr algn="just">
              <a:lnSpc>
                <a:spcPts val="4479"/>
              </a:lnSpc>
              <a:spcBef>
                <a:spcPct val="0"/>
              </a:spcBef>
            </a:pPr>
          </a:p>
          <a:p>
            <a:pPr algn="just">
              <a:lnSpc>
                <a:spcPts val="4479"/>
              </a:lnSpc>
              <a:spcBef>
                <a:spcPct val="0"/>
              </a:spcBef>
            </a:pPr>
            <a:r>
              <a:rPr lang="en-US" sz="3199">
                <a:solidFill>
                  <a:srgbClr val="000000"/>
                </a:solidFill>
                <a:latin typeface="Times New Roman"/>
                <a:ea typeface="Times New Roman"/>
                <a:cs typeface="Times New Roman"/>
                <a:sym typeface="Times New Roman"/>
              </a:rPr>
              <a:t>[2] A.Karuppannan, K.S.Reddy, N.M.Patil, andC.M.V.S.Akana, “Spectral-spatial deep densenet learning for multispectral image classification and analysis.” ICTACT Journal on Image &amp; Video Processing, vol. 14, no. 1, 2023. </a:t>
            </a:r>
          </a:p>
          <a:p>
            <a:pPr algn="just">
              <a:lnSpc>
                <a:spcPts val="4479"/>
              </a:lnSpc>
              <a:spcBef>
                <a:spcPct val="0"/>
              </a:spcBef>
            </a:pPr>
          </a:p>
          <a:p>
            <a:pPr algn="just">
              <a:lnSpc>
                <a:spcPts val="4479"/>
              </a:lnSpc>
              <a:spcBef>
                <a:spcPct val="0"/>
              </a:spcBef>
            </a:pPr>
            <a:r>
              <a:rPr lang="en-US" sz="3199">
                <a:solidFill>
                  <a:srgbClr val="000000"/>
                </a:solidFill>
                <a:latin typeface="Times New Roman"/>
                <a:ea typeface="Times New Roman"/>
                <a:cs typeface="Times New Roman"/>
                <a:sym typeface="Times New Roman"/>
              </a:rPr>
              <a:t>[3] X. Peng, Y. Li, X. Wei, J. Luo, and Y. L. Murphey, “Rgb-nir image categorization with prior knowledge transfer,” EURASIP Journal on Image and Video Processing, vol. 2018, pp. 1–11, 2018.</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3749689" y="0"/>
            <a:ext cx="10788622" cy="10287000"/>
            <a:chOff x="0" y="0"/>
            <a:chExt cx="2841448" cy="2709333"/>
          </a:xfrm>
        </p:grpSpPr>
        <p:sp>
          <p:nvSpPr>
            <p:cNvPr name="Freeform 4" id="4"/>
            <p:cNvSpPr/>
            <p:nvPr/>
          </p:nvSpPr>
          <p:spPr>
            <a:xfrm flipH="false" flipV="false" rot="0">
              <a:off x="0" y="0"/>
              <a:ext cx="2841448" cy="2709333"/>
            </a:xfrm>
            <a:custGeom>
              <a:avLst/>
              <a:gdLst/>
              <a:ahLst/>
              <a:cxnLst/>
              <a:rect r="r" b="b" t="t" l="l"/>
              <a:pathLst>
                <a:path h="2709333" w="2841448">
                  <a:moveTo>
                    <a:pt x="0" y="0"/>
                  </a:moveTo>
                  <a:lnTo>
                    <a:pt x="2841448" y="0"/>
                  </a:lnTo>
                  <a:lnTo>
                    <a:pt x="2841448" y="2709333"/>
                  </a:lnTo>
                  <a:lnTo>
                    <a:pt x="0" y="2709333"/>
                  </a:lnTo>
                  <a:close/>
                </a:path>
              </a:pathLst>
            </a:custGeom>
            <a:solidFill>
              <a:srgbClr val="155CBB">
                <a:alpha val="51765"/>
              </a:srgbClr>
            </a:solidFill>
          </p:spPr>
        </p:sp>
        <p:sp>
          <p:nvSpPr>
            <p:cNvPr name="TextBox 5" id="5"/>
            <p:cNvSpPr txBox="true"/>
            <p:nvPr/>
          </p:nvSpPr>
          <p:spPr>
            <a:xfrm>
              <a:off x="0" y="-76200"/>
              <a:ext cx="2841448" cy="278553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4060155" y="3344870"/>
            <a:ext cx="10167690" cy="3886185"/>
          </a:xfrm>
          <a:prstGeom prst="rect">
            <a:avLst/>
          </a:prstGeom>
        </p:spPr>
        <p:txBody>
          <a:bodyPr anchor="t" rtlCol="false" tIns="0" lIns="0" bIns="0" rIns="0">
            <a:spAutoFit/>
          </a:bodyPr>
          <a:lstStyle/>
          <a:p>
            <a:pPr algn="ctr">
              <a:lnSpc>
                <a:spcPts val="14999"/>
              </a:lnSpc>
            </a:pPr>
            <a:r>
              <a:rPr lang="en-US" sz="14999" spc="749">
                <a:solidFill>
                  <a:srgbClr val="FFFBF7"/>
                </a:solidFill>
                <a:latin typeface="Anton"/>
                <a:ea typeface="Anton"/>
                <a:cs typeface="Anton"/>
                <a:sym typeface="Anton"/>
              </a:rPr>
              <a:t>THANK</a:t>
            </a:r>
          </a:p>
          <a:p>
            <a:pPr algn="ctr">
              <a:lnSpc>
                <a:spcPts val="14999"/>
              </a:lnSpc>
            </a:pPr>
            <a:r>
              <a:rPr lang="en-US" sz="14999" spc="749">
                <a:solidFill>
                  <a:srgbClr val="FFFBF7"/>
                </a:solidFill>
                <a:latin typeface="Anton"/>
                <a:ea typeface="Anton"/>
                <a:cs typeface="Anton"/>
                <a:sym typeface="Anton"/>
              </a:rPr>
              <a:t>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sp>
        <p:nvSpPr>
          <p:cNvPr name="TextBox 8" id="8"/>
          <p:cNvSpPr txBox="true"/>
          <p:nvPr/>
        </p:nvSpPr>
        <p:spPr>
          <a:xfrm rot="0">
            <a:off x="17439542" y="9476740"/>
            <a:ext cx="848458" cy="105854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03</a:t>
            </a:r>
          </a:p>
          <a:p>
            <a:pPr algn="just">
              <a:lnSpc>
                <a:spcPts val="3800"/>
              </a:lnSpc>
            </a:pPr>
          </a:p>
        </p:txBody>
      </p:sp>
      <p:sp>
        <p:nvSpPr>
          <p:cNvPr name="TextBox 9" id="9"/>
          <p:cNvSpPr txBox="true"/>
          <p:nvPr/>
        </p:nvSpPr>
        <p:spPr>
          <a:xfrm rot="0">
            <a:off x="7541537" y="638175"/>
            <a:ext cx="7395615"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INTRODUCTION</a:t>
            </a:r>
          </a:p>
        </p:txBody>
      </p:sp>
      <p:grpSp>
        <p:nvGrpSpPr>
          <p:cNvPr name="Group 10" id="10"/>
          <p:cNvGrpSpPr/>
          <p:nvPr/>
        </p:nvGrpSpPr>
        <p:grpSpPr>
          <a:xfrm rot="0">
            <a:off x="0" y="0"/>
            <a:ext cx="2476129" cy="10287000"/>
            <a:chOff x="0" y="0"/>
            <a:chExt cx="3301505" cy="13716000"/>
          </a:xfrm>
        </p:grpSpPr>
        <p:pic>
          <p:nvPicPr>
            <p:cNvPr name="Picture 11" id="11"/>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TextBox 12" id="12"/>
          <p:cNvSpPr txBox="true"/>
          <p:nvPr/>
        </p:nvSpPr>
        <p:spPr>
          <a:xfrm rot="0">
            <a:off x="2321270" y="2307590"/>
            <a:ext cx="14938030" cy="7416165"/>
          </a:xfrm>
          <a:prstGeom prst="rect">
            <a:avLst/>
          </a:prstGeom>
        </p:spPr>
        <p:txBody>
          <a:bodyPr anchor="t" rtlCol="false" tIns="0" lIns="0" bIns="0" rIns="0">
            <a:spAutoFit/>
          </a:bodyPr>
          <a:lstStyle/>
          <a:p>
            <a:pPr algn="just" marL="777240" indent="-388620" lvl="1">
              <a:lnSpc>
                <a:spcPts val="3600"/>
              </a:lnSpc>
              <a:buFont typeface="Arial"/>
              <a:buChar char="•"/>
            </a:pPr>
            <a:r>
              <a:rPr lang="en-US" sz="3600">
                <a:solidFill>
                  <a:srgbClr val="000000"/>
                </a:solidFill>
                <a:latin typeface="Times New Roman"/>
                <a:ea typeface="Times New Roman"/>
                <a:cs typeface="Times New Roman"/>
                <a:sym typeface="Times New Roman"/>
              </a:rPr>
              <a:t>Multi-spectral imaging is useful because it captures details beyond what we see with the naked eye. Standard images use Red (R), Green (G), and Blue (B), but in some cases, like low light or objects with similar colors, RGB alone is not enough. Adding a Near-Infrared (NIR) band helps improve contrast and edge detection. This is important for applications in remote sensing, agriculture, surveillance, security, and medical imaging.</a:t>
            </a:r>
          </a:p>
          <a:p>
            <a:pPr algn="just">
              <a:lnSpc>
                <a:spcPts val="3600"/>
              </a:lnSpc>
            </a:pPr>
          </a:p>
          <a:p>
            <a:pPr algn="just" marL="777240" indent="-388620" lvl="1">
              <a:lnSpc>
                <a:spcPts val="3600"/>
              </a:lnSpc>
              <a:buFont typeface="Arial"/>
              <a:buChar char="•"/>
            </a:pPr>
            <a:r>
              <a:rPr lang="en-US" sz="3600">
                <a:solidFill>
                  <a:srgbClr val="000000"/>
                </a:solidFill>
                <a:latin typeface="Times New Roman"/>
                <a:ea typeface="Times New Roman"/>
                <a:cs typeface="Times New Roman"/>
                <a:sym typeface="Times New Roman"/>
              </a:rPr>
              <a:t>However, combining RGB and NIR has challenges:</a:t>
            </a:r>
          </a:p>
          <a:p>
            <a:pPr algn="just">
              <a:lnSpc>
                <a:spcPts val="3600"/>
              </a:lnSpc>
            </a:pPr>
          </a:p>
          <a:p>
            <a:pPr algn="just" marL="777240" indent="-388620" lvl="1">
              <a:lnSpc>
                <a:spcPts val="3600"/>
              </a:lnSpc>
              <a:buFont typeface="Arial"/>
              <a:buChar char="•"/>
            </a:pPr>
            <a:r>
              <a:rPr lang="en-US" b="true" sz="3600">
                <a:solidFill>
                  <a:srgbClr val="004AAD"/>
                </a:solidFill>
                <a:latin typeface="Times New Roman Bold"/>
                <a:ea typeface="Times New Roman Bold"/>
                <a:cs typeface="Times New Roman Bold"/>
                <a:sym typeface="Times New Roman Bold"/>
              </a:rPr>
              <a:t>Redundant Information –</a:t>
            </a:r>
            <a:r>
              <a:rPr lang="en-US" sz="3600">
                <a:solidFill>
                  <a:srgbClr val="000000"/>
                </a:solidFill>
                <a:latin typeface="Times New Roman"/>
                <a:ea typeface="Times New Roman"/>
                <a:cs typeface="Times New Roman"/>
                <a:sym typeface="Times New Roman"/>
              </a:rPr>
              <a:t> Since RGB bands are already related, adding NIR without proper processing may not help.</a:t>
            </a:r>
          </a:p>
          <a:p>
            <a:pPr algn="just">
              <a:lnSpc>
                <a:spcPts val="3600"/>
              </a:lnSpc>
            </a:pPr>
          </a:p>
          <a:p>
            <a:pPr algn="just" marL="777240" indent="-388620" lvl="1">
              <a:lnSpc>
                <a:spcPts val="3600"/>
              </a:lnSpc>
              <a:buFont typeface="Arial"/>
              <a:buChar char="•"/>
            </a:pPr>
            <a:r>
              <a:rPr lang="en-US" b="true" sz="3600">
                <a:solidFill>
                  <a:srgbClr val="004AAD"/>
                </a:solidFill>
                <a:latin typeface="Times New Roman Bold"/>
                <a:ea typeface="Times New Roman Bold"/>
                <a:cs typeface="Times New Roman Bold"/>
                <a:sym typeface="Times New Roman Bold"/>
              </a:rPr>
              <a:t>Interference – </a:t>
            </a:r>
            <a:r>
              <a:rPr lang="en-US" sz="3600">
                <a:solidFill>
                  <a:srgbClr val="000000"/>
                </a:solidFill>
                <a:latin typeface="Times New Roman"/>
                <a:ea typeface="Times New Roman"/>
                <a:cs typeface="Times New Roman"/>
                <a:sym typeface="Times New Roman"/>
              </a:rPr>
              <a:t>RGB focuses on color, while NIR highlights edges. If not combined correctly, the model may get confused.</a:t>
            </a:r>
          </a:p>
          <a:p>
            <a:pPr algn="just">
              <a:lnSpc>
                <a:spcPts val="36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sp>
        <p:nvSpPr>
          <p:cNvPr name="TextBox 8" id="8"/>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04</a:t>
            </a:r>
          </a:p>
        </p:txBody>
      </p:sp>
      <p:sp>
        <p:nvSpPr>
          <p:cNvPr name="TextBox 9" id="9"/>
          <p:cNvSpPr txBox="true"/>
          <p:nvPr/>
        </p:nvSpPr>
        <p:spPr>
          <a:xfrm rot="0">
            <a:off x="7541537" y="638175"/>
            <a:ext cx="7395615"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INTRODUCTION</a:t>
            </a:r>
          </a:p>
        </p:txBody>
      </p:sp>
      <p:grpSp>
        <p:nvGrpSpPr>
          <p:cNvPr name="Group 10" id="10"/>
          <p:cNvGrpSpPr/>
          <p:nvPr/>
        </p:nvGrpSpPr>
        <p:grpSpPr>
          <a:xfrm rot="0">
            <a:off x="0" y="0"/>
            <a:ext cx="2476129" cy="10287000"/>
            <a:chOff x="0" y="0"/>
            <a:chExt cx="3301505" cy="13716000"/>
          </a:xfrm>
        </p:grpSpPr>
        <p:pic>
          <p:nvPicPr>
            <p:cNvPr name="Picture 11" id="11"/>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TextBox 12" id="12"/>
          <p:cNvSpPr txBox="true"/>
          <p:nvPr/>
        </p:nvSpPr>
        <p:spPr>
          <a:xfrm rot="0">
            <a:off x="2321270" y="2307590"/>
            <a:ext cx="14938030" cy="7416165"/>
          </a:xfrm>
          <a:prstGeom prst="rect">
            <a:avLst/>
          </a:prstGeom>
        </p:spPr>
        <p:txBody>
          <a:bodyPr anchor="t" rtlCol="false" tIns="0" lIns="0" bIns="0" rIns="0">
            <a:spAutoFit/>
          </a:bodyPr>
          <a:lstStyle/>
          <a:p>
            <a:pPr algn="just" marL="777240" indent="-388620" lvl="1">
              <a:lnSpc>
                <a:spcPts val="3600"/>
              </a:lnSpc>
              <a:buFont typeface="Arial"/>
              <a:buChar char="•"/>
            </a:pPr>
            <a:r>
              <a:rPr lang="en-US" sz="3600">
                <a:solidFill>
                  <a:srgbClr val="000000"/>
                </a:solidFill>
                <a:latin typeface="Times New Roman"/>
                <a:ea typeface="Times New Roman"/>
                <a:cs typeface="Times New Roman"/>
                <a:sym typeface="Times New Roman"/>
              </a:rPr>
              <a:t>Deep learning, especially Convolutional Neural Networks (CNNs), is an effective way to extract and learn features from RGB and NIR separately.</a:t>
            </a:r>
          </a:p>
          <a:p>
            <a:pPr algn="just">
              <a:lnSpc>
                <a:spcPts val="3600"/>
              </a:lnSpc>
            </a:pPr>
            <a:r>
              <a:rPr lang="en-US" sz="3600">
                <a:solidFill>
                  <a:srgbClr val="000000"/>
                </a:solidFill>
                <a:latin typeface="Times New Roman"/>
                <a:ea typeface="Times New Roman"/>
                <a:cs typeface="Times New Roman"/>
                <a:sym typeface="Times New Roman"/>
              </a:rPr>
              <a:t> </a:t>
            </a:r>
          </a:p>
          <a:p>
            <a:pPr algn="just" marL="777240" indent="-388620" lvl="1">
              <a:lnSpc>
                <a:spcPts val="3600"/>
              </a:lnSpc>
              <a:buFont typeface="Arial"/>
              <a:buChar char="•"/>
            </a:pPr>
            <a:r>
              <a:rPr lang="en-US" sz="3600">
                <a:solidFill>
                  <a:srgbClr val="000000"/>
                </a:solidFill>
                <a:latin typeface="Times New Roman"/>
                <a:ea typeface="Times New Roman"/>
                <a:cs typeface="Times New Roman"/>
                <a:sym typeface="Times New Roman"/>
              </a:rPr>
              <a:t>This project aims to develop a deep learning model that can classify RGB-NIR images more accurately than traditional methods.</a:t>
            </a:r>
          </a:p>
          <a:p>
            <a:pPr algn="just">
              <a:lnSpc>
                <a:spcPts val="3600"/>
              </a:lnSpc>
            </a:pPr>
          </a:p>
          <a:p>
            <a:pPr algn="just" marL="777240" indent="-388620" lvl="1">
              <a:lnSpc>
                <a:spcPts val="3600"/>
              </a:lnSpc>
              <a:buFont typeface="Arial"/>
              <a:buChar char="•"/>
            </a:pPr>
            <a:r>
              <a:rPr lang="en-US" sz="3600">
                <a:solidFill>
                  <a:srgbClr val="000000"/>
                </a:solidFill>
                <a:latin typeface="Times New Roman"/>
                <a:ea typeface="Times New Roman"/>
                <a:cs typeface="Times New Roman"/>
                <a:sym typeface="Times New Roman"/>
              </a:rPr>
              <a:t>A strong RGB-NIR classification model can benefit many fields: Remote sensing, agriculture, medical images.</a:t>
            </a:r>
          </a:p>
          <a:p>
            <a:pPr algn="just">
              <a:lnSpc>
                <a:spcPts val="3600"/>
              </a:lnSpc>
            </a:pPr>
          </a:p>
          <a:p>
            <a:pPr algn="just" marL="777240" indent="-388620" lvl="1">
              <a:lnSpc>
                <a:spcPts val="3600"/>
              </a:lnSpc>
              <a:buFont typeface="Arial"/>
              <a:buChar char="•"/>
            </a:pPr>
            <a:r>
              <a:rPr lang="en-US" sz="3600">
                <a:solidFill>
                  <a:srgbClr val="000000"/>
                </a:solidFill>
                <a:latin typeface="Times New Roman"/>
                <a:ea typeface="Times New Roman"/>
                <a:cs typeface="Times New Roman"/>
                <a:sym typeface="Times New Roman"/>
              </a:rPr>
              <a:t>For this project, we used ResNet and EfficientNet to process RGB and NIR separately and then combined their features for better classification. Our goal is to improve accuracy in scene recognition using deep learning, bridging the gap between traditional and multi-spectral classification methods.</a:t>
            </a:r>
          </a:p>
          <a:p>
            <a:pPr algn="just">
              <a:lnSpc>
                <a:spcPts val="3600"/>
              </a:lnSpc>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sp>
        <p:nvSpPr>
          <p:cNvPr name="TextBox 8" id="8"/>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05</a:t>
            </a:r>
          </a:p>
        </p:txBody>
      </p:sp>
      <p:sp>
        <p:nvSpPr>
          <p:cNvPr name="TextBox 9" id="9"/>
          <p:cNvSpPr txBox="true"/>
          <p:nvPr/>
        </p:nvSpPr>
        <p:spPr>
          <a:xfrm rot="0">
            <a:off x="6534954" y="770911"/>
            <a:ext cx="6687689"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LITERATURE REVIEW</a:t>
            </a:r>
          </a:p>
        </p:txBody>
      </p:sp>
      <p:graphicFrame>
        <p:nvGraphicFramePr>
          <p:cNvPr name="Table 10" id="10"/>
          <p:cNvGraphicFramePr>
            <a:graphicFrameLocks noGrp="true"/>
          </p:cNvGraphicFramePr>
          <p:nvPr/>
        </p:nvGraphicFramePr>
        <p:xfrm>
          <a:off x="1147600" y="2168694"/>
          <a:ext cx="16111700" cy="7743825"/>
        </p:xfrm>
        <a:graphic>
          <a:graphicData uri="http://schemas.openxmlformats.org/drawingml/2006/table">
            <a:tbl>
              <a:tblPr/>
              <a:tblGrid>
                <a:gridCol w="1666822"/>
                <a:gridCol w="2269060"/>
                <a:gridCol w="2145645"/>
                <a:gridCol w="10030173"/>
              </a:tblGrid>
              <a:tr h="1151804">
                <a:tc>
                  <a:txBody>
                    <a:bodyPr anchor="t" rtlCol="false"/>
                    <a:lstStyle/>
                    <a:p>
                      <a:pPr algn="ctr">
                        <a:lnSpc>
                          <a:spcPts val="4620"/>
                        </a:lnSpc>
                        <a:defRPr/>
                      </a:pPr>
                      <a:r>
                        <a:rPr lang="en-US" sz="3300" b="true">
                          <a:solidFill>
                            <a:srgbClr val="FFFFFF"/>
                          </a:solidFill>
                          <a:latin typeface="Times New Roman Bold"/>
                          <a:ea typeface="Times New Roman Bold"/>
                          <a:cs typeface="Times New Roman Bold"/>
                          <a:sym typeface="Times New Roman Bold"/>
                        </a:rPr>
                        <a:t>Serial</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900"/>
                        </a:lnSpc>
                        <a:defRPr/>
                      </a:pPr>
                      <a:r>
                        <a:rPr lang="en-US" sz="3500" b="true">
                          <a:solidFill>
                            <a:srgbClr val="FFFFFF"/>
                          </a:solidFill>
                          <a:latin typeface="Times New Roman Bold"/>
                          <a:ea typeface="Times New Roman Bold"/>
                          <a:cs typeface="Times New Roman Bold"/>
                          <a:sym typeface="Times New Roman Bold"/>
                        </a:rPr>
                        <a:t>Author</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900"/>
                        </a:lnSpc>
                        <a:defRPr/>
                      </a:pPr>
                      <a:r>
                        <a:rPr lang="en-US" sz="3500" b="true">
                          <a:solidFill>
                            <a:srgbClr val="FFFFFF"/>
                          </a:solidFill>
                          <a:latin typeface="Times New Roman Bold"/>
                          <a:ea typeface="Times New Roman Bold"/>
                          <a:cs typeface="Times New Roman Bold"/>
                          <a:sym typeface="Times New Roman Bold"/>
                        </a:rPr>
                        <a:t>Dataset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c>
                  <a:txBody>
                    <a:bodyPr anchor="t" rtlCol="false"/>
                    <a:lstStyle/>
                    <a:p>
                      <a:pPr algn="ctr">
                        <a:lnSpc>
                          <a:spcPts val="4900"/>
                        </a:lnSpc>
                        <a:defRPr/>
                      </a:pPr>
                      <a:r>
                        <a:rPr lang="en-US" sz="3500" b="true">
                          <a:solidFill>
                            <a:srgbClr val="FFFFFF"/>
                          </a:solidFill>
                          <a:latin typeface="Times New Roman Bold"/>
                          <a:ea typeface="Times New Roman Bold"/>
                          <a:cs typeface="Times New Roman Bold"/>
                          <a:sym typeface="Times New Roman Bold"/>
                        </a:rPr>
                        <a:t>Methodology</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99ACFF"/>
                    </a:solidFill>
                  </a:tcPr>
                </a:tc>
              </a:tr>
              <a:tr h="1881965">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Jiang et al.</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RGB-NIR Dataset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just">
                        <a:lnSpc>
                          <a:spcPts val="3499"/>
                        </a:lnSpc>
                        <a:defRPr/>
                      </a:pPr>
                      <a:r>
                        <a:rPr lang="en-US" sz="2499">
                          <a:solidFill>
                            <a:srgbClr val="000000"/>
                          </a:solidFill>
                          <a:latin typeface="Times New Roman"/>
                          <a:ea typeface="Times New Roman"/>
                          <a:cs typeface="Times New Roman"/>
                          <a:sym typeface="Times New Roman"/>
                        </a:rPr>
                        <a:t>A double-channelCNN algo that considered the strong correlation between the R, G, and B and the weaker connection between NIR band and R, G, B bands.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355028">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Karuppannanet al.</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RGB-NIR       Dataset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just">
                        <a:lnSpc>
                          <a:spcPts val="3499"/>
                        </a:lnSpc>
                        <a:defRPr/>
                      </a:pPr>
                      <a:r>
                        <a:rPr lang="en-US" sz="2499">
                          <a:solidFill>
                            <a:srgbClr val="000000"/>
                          </a:solidFill>
                          <a:latin typeface="Times New Roman"/>
                          <a:ea typeface="Times New Roman"/>
                          <a:cs typeface="Times New Roman"/>
                          <a:sym typeface="Times New Roman"/>
                        </a:rPr>
                        <a:t> A novel Spectral-Spatial Deep DenseNet framework for multispectral image classification and analysis, 2 which combined spectral and spatial information to enhance discriminative power and achieved su perior performance on benchmark datasets.</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r h="2355028">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Peng et al.</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CDD6FF"/>
                    </a:solidFill>
                  </a:tcPr>
                </a:tc>
                <a:tc>
                  <a:txBody>
                    <a:bodyPr anchor="t" rtlCol="false"/>
                    <a:lstStyle/>
                    <a:p>
                      <a:pPr algn="ctr">
                        <a:lnSpc>
                          <a:spcPts val="3499"/>
                        </a:lnSpc>
                        <a:defRPr/>
                      </a:pPr>
                      <a:r>
                        <a:rPr lang="en-US" sz="2499">
                          <a:solidFill>
                            <a:srgbClr val="000000"/>
                          </a:solidFill>
                          <a:latin typeface="Times New Roman"/>
                          <a:ea typeface="Times New Roman"/>
                          <a:cs typeface="Times New Roman"/>
                          <a:sym typeface="Times New Roman"/>
                        </a:rPr>
                        <a:t>RGB-NIR Dataset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c>
                  <a:txBody>
                    <a:bodyPr anchor="t" rtlCol="false"/>
                    <a:lstStyle/>
                    <a:p>
                      <a:pPr algn="just">
                        <a:lnSpc>
                          <a:spcPts val="3499"/>
                        </a:lnSpc>
                        <a:defRPr/>
                      </a:pPr>
                      <a:r>
                        <a:rPr lang="en-US" sz="2499">
                          <a:solidFill>
                            <a:srgbClr val="000000"/>
                          </a:solidFill>
                          <a:latin typeface="Times New Roman"/>
                          <a:ea typeface="Times New Roman"/>
                          <a:cs typeface="Times New Roman"/>
                          <a:sym typeface="Times New Roman"/>
                        </a:rPr>
                        <a:t>A novel training methodology for incorporating prior knowledge into a deep architecture, allowing the omission of heavy labeling of large amounts of image data to address the big data requirements in deep learning. </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E3E8FF"/>
                    </a:solidFill>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sp>
        <p:nvSpPr>
          <p:cNvPr name="TextBox 8" id="8"/>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06</a:t>
            </a:r>
          </a:p>
        </p:txBody>
      </p:sp>
      <p:sp>
        <p:nvSpPr>
          <p:cNvPr name="TextBox 9" id="9"/>
          <p:cNvSpPr txBox="true"/>
          <p:nvPr/>
        </p:nvSpPr>
        <p:spPr>
          <a:xfrm rot="0">
            <a:off x="3769540" y="568281"/>
            <a:ext cx="13789073"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DATASET COLLECTION AND PREPARATION</a:t>
            </a:r>
          </a:p>
        </p:txBody>
      </p:sp>
      <p:grpSp>
        <p:nvGrpSpPr>
          <p:cNvPr name="Group 10" id="10"/>
          <p:cNvGrpSpPr/>
          <p:nvPr/>
        </p:nvGrpSpPr>
        <p:grpSpPr>
          <a:xfrm rot="0">
            <a:off x="0" y="0"/>
            <a:ext cx="2476129" cy="10287000"/>
            <a:chOff x="0" y="0"/>
            <a:chExt cx="3301505" cy="13716000"/>
          </a:xfrm>
        </p:grpSpPr>
        <p:pic>
          <p:nvPicPr>
            <p:cNvPr name="Picture 11" id="11"/>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TextBox 12" id="12"/>
          <p:cNvSpPr txBox="true"/>
          <p:nvPr/>
        </p:nvSpPr>
        <p:spPr>
          <a:xfrm rot="0">
            <a:off x="3375481" y="3166796"/>
            <a:ext cx="14002157" cy="5927712"/>
          </a:xfrm>
          <a:prstGeom prst="rect">
            <a:avLst/>
          </a:prstGeom>
        </p:spPr>
        <p:txBody>
          <a:bodyPr anchor="t" rtlCol="false" tIns="0" lIns="0" bIns="0" rIns="0">
            <a:spAutoFit/>
          </a:bodyPr>
          <a:lstStyle/>
          <a:p>
            <a:pPr algn="just">
              <a:lnSpc>
                <a:spcPts val="3600"/>
              </a:lnSpc>
            </a:pPr>
            <a:r>
              <a:rPr lang="en-US" sz="3600" b="true">
                <a:solidFill>
                  <a:srgbClr val="155CBB"/>
                </a:solidFill>
                <a:latin typeface="Times New Roman Bold"/>
                <a:ea typeface="Times New Roman Bold"/>
                <a:cs typeface="Times New Roman Bold"/>
                <a:sym typeface="Times New Roman Bold"/>
              </a:rPr>
              <a:t>Primary Source: </a:t>
            </a:r>
          </a:p>
          <a:p>
            <a:pPr algn="just">
              <a:lnSpc>
                <a:spcPts val="3600"/>
              </a:lnSpc>
            </a:pPr>
          </a:p>
          <a:p>
            <a:pPr algn="just" marL="690881" indent="-345440" lvl="1">
              <a:lnSpc>
                <a:spcPts val="3200"/>
              </a:lnSpc>
              <a:buFont typeface="Arial"/>
              <a:buChar char="•"/>
            </a:pPr>
            <a:r>
              <a:rPr lang="en-US" b="true" sz="3200">
                <a:solidFill>
                  <a:srgbClr val="155CBB"/>
                </a:solidFill>
                <a:latin typeface="Times New Roman Bold"/>
                <a:ea typeface="Times New Roman Bold"/>
                <a:cs typeface="Times New Roman Bold"/>
                <a:sym typeface="Times New Roman Bold"/>
              </a:rPr>
              <a:t>About: </a:t>
            </a:r>
            <a:r>
              <a:rPr lang="en-US" b="true" sz="3200">
                <a:solidFill>
                  <a:srgbClr val="000000"/>
                </a:solidFill>
                <a:latin typeface="Times New Roman Bold"/>
                <a:ea typeface="Times New Roman Bold"/>
                <a:cs typeface="Times New Roman Bold"/>
                <a:sym typeface="Times New Roman Bold"/>
              </a:rPr>
              <a:t>The RGB-NIR Scene Dataset is a c</a:t>
            </a:r>
            <a:r>
              <a:rPr lang="en-US" b="true" sz="3200">
                <a:solidFill>
                  <a:srgbClr val="000000"/>
                </a:solidFill>
                <a:latin typeface="Times New Roman Bold"/>
                <a:ea typeface="Times New Roman Bold"/>
                <a:cs typeface="Times New Roman Bold"/>
                <a:sym typeface="Times New Roman Bold"/>
              </a:rPr>
              <a:t>ustom-collected dataset by the IVRL team using modified Nikon D90 and Canon T1i cameras.</a:t>
            </a:r>
          </a:p>
          <a:p>
            <a:pPr algn="just">
              <a:lnSpc>
                <a:spcPts val="3200"/>
              </a:lnSpc>
            </a:pPr>
          </a:p>
          <a:p>
            <a:pPr algn="just" marL="690881" indent="-345440" lvl="1">
              <a:lnSpc>
                <a:spcPts val="3200"/>
              </a:lnSpc>
              <a:buFont typeface="Arial"/>
              <a:buChar char="•"/>
            </a:pPr>
            <a:r>
              <a:rPr lang="en-US" b="true" sz="3200">
                <a:solidFill>
                  <a:srgbClr val="004AAD"/>
                </a:solidFill>
                <a:latin typeface="Times New Roman Bold"/>
                <a:ea typeface="Times New Roman Bold"/>
                <a:cs typeface="Times New Roman Bold"/>
                <a:sym typeface="Times New Roman Bold"/>
              </a:rPr>
              <a:t>Total Images:</a:t>
            </a:r>
            <a:r>
              <a:rPr lang="en-US" b="true" sz="3200">
                <a:solidFill>
                  <a:srgbClr val="000000"/>
                </a:solidFill>
                <a:latin typeface="Times New Roman Bold"/>
                <a:ea typeface="Times New Roman Bold"/>
                <a:cs typeface="Times New Roman Bold"/>
                <a:sym typeface="Times New Roman Bold"/>
              </a:rPr>
              <a:t> </a:t>
            </a:r>
            <a:r>
              <a:rPr lang="en-US" b="true" sz="3200">
                <a:solidFill>
                  <a:srgbClr val="000000"/>
                </a:solidFill>
                <a:latin typeface="Times New Roman Bold"/>
                <a:ea typeface="Times New Roman Bold"/>
                <a:cs typeface="Times New Roman Bold"/>
                <a:sym typeface="Times New Roman Bold"/>
              </a:rPr>
              <a:t>477 paired RGB and NIR images. </a:t>
            </a:r>
          </a:p>
          <a:p>
            <a:pPr algn="just">
              <a:lnSpc>
                <a:spcPts val="3200"/>
              </a:lnSpc>
            </a:pPr>
          </a:p>
          <a:p>
            <a:pPr algn="just" marL="690881" indent="-345440" lvl="1">
              <a:lnSpc>
                <a:spcPts val="3200"/>
              </a:lnSpc>
              <a:buFont typeface="Arial"/>
              <a:buChar char="•"/>
            </a:pPr>
            <a:r>
              <a:rPr lang="en-US" b="true" sz="3200">
                <a:solidFill>
                  <a:srgbClr val="004AAD"/>
                </a:solidFill>
                <a:latin typeface="Times New Roman Bold"/>
                <a:ea typeface="Times New Roman Bold"/>
                <a:cs typeface="Times New Roman Bold"/>
                <a:sym typeface="Times New Roman Bold"/>
              </a:rPr>
              <a:t>Nine</a:t>
            </a:r>
            <a:r>
              <a:rPr lang="en-US" b="true" sz="3200">
                <a:solidFill>
                  <a:srgbClr val="004AAD"/>
                </a:solidFill>
                <a:latin typeface="Times New Roman Bold"/>
                <a:ea typeface="Times New Roman Bold"/>
                <a:cs typeface="Times New Roman Bold"/>
                <a:sym typeface="Times New Roman Bold"/>
              </a:rPr>
              <a:t> scene categories: </a:t>
            </a:r>
            <a:r>
              <a:rPr lang="en-US" b="true" sz="3200">
                <a:solidFill>
                  <a:srgbClr val="000000"/>
                </a:solidFill>
                <a:latin typeface="Times New Roman Bold"/>
                <a:ea typeface="Times New Roman Bold"/>
                <a:cs typeface="Times New Roman Bold"/>
                <a:sym typeface="Times New Roman Bold"/>
              </a:rPr>
              <a:t>Country, Field, Forest, Indoor, Mountain, Old building, Street, Urban, and Water.</a:t>
            </a:r>
          </a:p>
          <a:p>
            <a:pPr algn="just">
              <a:lnSpc>
                <a:spcPts val="3200"/>
              </a:lnSpc>
            </a:pPr>
          </a:p>
          <a:p>
            <a:pPr algn="just" marL="690881" indent="-345440" lvl="1">
              <a:lnSpc>
                <a:spcPts val="3200"/>
              </a:lnSpc>
              <a:buFont typeface="Arial"/>
              <a:buChar char="•"/>
            </a:pPr>
            <a:r>
              <a:rPr lang="en-US" b="true" sz="3200">
                <a:solidFill>
                  <a:srgbClr val="004AAD"/>
                </a:solidFill>
                <a:latin typeface="Times New Roman Bold"/>
                <a:ea typeface="Times New Roman Bold"/>
                <a:cs typeface="Times New Roman Bold"/>
                <a:sym typeface="Times New Roman Bold"/>
              </a:rPr>
              <a:t>Image Format:</a:t>
            </a:r>
            <a:r>
              <a:rPr lang="en-US" b="true" sz="3200">
                <a:solidFill>
                  <a:srgbClr val="000000"/>
                </a:solidFill>
                <a:latin typeface="Times New Roman Bold"/>
                <a:ea typeface="Times New Roman Bold"/>
                <a:cs typeface="Times New Roman Bold"/>
                <a:sym typeface="Times New Roman Bold"/>
              </a:rPr>
              <a:t> </a:t>
            </a:r>
            <a:r>
              <a:rPr lang="en-US" b="true" sz="3200">
                <a:solidFill>
                  <a:srgbClr val="000000"/>
                </a:solidFill>
                <a:latin typeface="Times New Roman Bold"/>
                <a:ea typeface="Times New Roman Bold"/>
                <a:cs typeface="Times New Roman Bold"/>
                <a:sym typeface="Times New Roman Bold"/>
              </a:rPr>
              <a:t>TIFF format at 1024×768 resolution.</a:t>
            </a:r>
          </a:p>
          <a:p>
            <a:pPr algn="just">
              <a:lnSpc>
                <a:spcPts val="3398"/>
              </a:lnSpc>
            </a:pPr>
          </a:p>
          <a:p>
            <a:pPr algn="just">
              <a:lnSpc>
                <a:spcPts val="3600"/>
              </a:lnSpc>
            </a:pPr>
          </a:p>
          <a:p>
            <a:pPr algn="just">
              <a:lnSpc>
                <a:spcPts val="339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152400"/>
              <a:ext cx="270933" cy="423333"/>
            </a:xfrm>
            <a:prstGeom prst="rect">
              <a:avLst/>
            </a:prstGeom>
          </p:spPr>
          <p:txBody>
            <a:bodyPr anchor="ctr" rtlCol="false" tIns="50800" lIns="50800" bIns="50800" rIns="50800"/>
            <a:lstStyle/>
            <a:p>
              <a:pPr algn="just">
                <a:lnSpc>
                  <a:spcPts val="5320"/>
                </a:lnSpc>
              </a:pPr>
            </a:p>
          </p:txBody>
        </p:sp>
      </p:grpSp>
      <p:sp>
        <p:nvSpPr>
          <p:cNvPr name="TextBox 8" id="8"/>
          <p:cNvSpPr txBox="true"/>
          <p:nvPr/>
        </p:nvSpPr>
        <p:spPr>
          <a:xfrm rot="0">
            <a:off x="17439542" y="9476740"/>
            <a:ext cx="848458" cy="582295"/>
          </a:xfrm>
          <a:prstGeom prst="rect">
            <a:avLst/>
          </a:prstGeom>
        </p:spPr>
        <p:txBody>
          <a:bodyPr anchor="t" rtlCol="false" tIns="0" lIns="0" bIns="0" rIns="0">
            <a:spAutoFit/>
          </a:bodyPr>
          <a:lstStyle/>
          <a:p>
            <a:pPr algn="just">
              <a:lnSpc>
                <a:spcPts val="3800"/>
              </a:lnSpc>
            </a:pPr>
            <a:r>
              <a:rPr lang="en-US" sz="3800" b="true">
                <a:solidFill>
                  <a:srgbClr val="FFFBF7"/>
                </a:solidFill>
                <a:latin typeface="Times New Roman Bold"/>
                <a:ea typeface="Times New Roman Bold"/>
                <a:cs typeface="Times New Roman Bold"/>
                <a:sym typeface="Times New Roman Bold"/>
              </a:rPr>
              <a:t>07</a:t>
            </a:r>
          </a:p>
        </p:txBody>
      </p:sp>
      <p:sp>
        <p:nvSpPr>
          <p:cNvPr name="TextBox 9" id="9"/>
          <p:cNvSpPr txBox="true"/>
          <p:nvPr/>
        </p:nvSpPr>
        <p:spPr>
          <a:xfrm rot="0">
            <a:off x="3769540" y="568281"/>
            <a:ext cx="13789073" cy="973455"/>
          </a:xfrm>
          <a:prstGeom prst="rect">
            <a:avLst/>
          </a:prstGeom>
        </p:spPr>
        <p:txBody>
          <a:bodyPr anchor="t" rtlCol="false" tIns="0" lIns="0" bIns="0" rIns="0">
            <a:spAutoFit/>
          </a:bodyPr>
          <a:lstStyle/>
          <a:p>
            <a:pPr algn="just">
              <a:lnSpc>
                <a:spcPts val="7200"/>
              </a:lnSpc>
            </a:pPr>
            <a:r>
              <a:rPr lang="en-US" sz="7200">
                <a:solidFill>
                  <a:srgbClr val="09418C"/>
                </a:solidFill>
                <a:latin typeface="Anton"/>
                <a:ea typeface="Anton"/>
                <a:cs typeface="Anton"/>
                <a:sym typeface="Anton"/>
              </a:rPr>
              <a:t>DATASET COLLECTION AND PREPARATION</a:t>
            </a:r>
          </a:p>
        </p:txBody>
      </p:sp>
      <p:grpSp>
        <p:nvGrpSpPr>
          <p:cNvPr name="Group 10" id="10"/>
          <p:cNvGrpSpPr/>
          <p:nvPr/>
        </p:nvGrpSpPr>
        <p:grpSpPr>
          <a:xfrm rot="0">
            <a:off x="0" y="0"/>
            <a:ext cx="2476129" cy="10287000"/>
            <a:chOff x="0" y="0"/>
            <a:chExt cx="3301505" cy="13716000"/>
          </a:xfrm>
        </p:grpSpPr>
        <p:pic>
          <p:nvPicPr>
            <p:cNvPr name="Picture 11" id="11"/>
            <p:cNvPicPr>
              <a:picLocks noChangeAspect="true"/>
            </p:cNvPicPr>
            <p:nvPr/>
          </p:nvPicPr>
          <p:blipFill>
            <a:blip r:embed="rId2"/>
            <a:srcRect l="27312" t="-56929" r="49329" b="-56929"/>
            <a:stretch>
              <a:fillRect/>
            </a:stretch>
          </p:blipFill>
          <p:spPr>
            <a:xfrm flipH="false" flipV="false">
              <a:off x="0" y="0"/>
              <a:ext cx="3301505" cy="13716000"/>
            </a:xfrm>
            <a:prstGeom prst="rect">
              <a:avLst/>
            </a:prstGeom>
          </p:spPr>
        </p:pic>
      </p:grpSp>
      <p:sp>
        <p:nvSpPr>
          <p:cNvPr name="TextBox 12" id="12"/>
          <p:cNvSpPr txBox="true"/>
          <p:nvPr/>
        </p:nvSpPr>
        <p:spPr>
          <a:xfrm rot="0">
            <a:off x="3276193" y="2767734"/>
            <a:ext cx="14002157" cy="6813537"/>
          </a:xfrm>
          <a:prstGeom prst="rect">
            <a:avLst/>
          </a:prstGeom>
        </p:spPr>
        <p:txBody>
          <a:bodyPr anchor="t" rtlCol="false" tIns="0" lIns="0" bIns="0" rIns="0">
            <a:spAutoFit/>
          </a:bodyPr>
          <a:lstStyle/>
          <a:p>
            <a:pPr algn="just">
              <a:lnSpc>
                <a:spcPts val="3600"/>
              </a:lnSpc>
            </a:pPr>
            <a:r>
              <a:rPr lang="en-US" sz="3600" b="true">
                <a:solidFill>
                  <a:srgbClr val="155CBB"/>
                </a:solidFill>
                <a:latin typeface="Times New Roman Bold"/>
                <a:ea typeface="Times New Roman Bold"/>
                <a:cs typeface="Times New Roman Bold"/>
                <a:sym typeface="Times New Roman Bold"/>
              </a:rPr>
              <a:t>Online Availability: </a:t>
            </a:r>
          </a:p>
          <a:p>
            <a:pPr algn="just">
              <a:lnSpc>
                <a:spcPts val="3600"/>
              </a:lnSpc>
            </a:pPr>
          </a:p>
          <a:p>
            <a:pPr algn="just" marL="690881" indent="-345440" lvl="1">
              <a:lnSpc>
                <a:spcPts val="3200"/>
              </a:lnSpc>
              <a:buFont typeface="Arial"/>
              <a:buChar char="•"/>
            </a:pPr>
            <a:r>
              <a:rPr lang="en-US" b="true" sz="3200">
                <a:solidFill>
                  <a:srgbClr val="155CBB"/>
                </a:solidFill>
                <a:latin typeface="Times New Roman Bold"/>
                <a:ea typeface="Times New Roman Bold"/>
                <a:cs typeface="Times New Roman Bold"/>
                <a:sym typeface="Times New Roman Bold"/>
              </a:rPr>
              <a:t>Website: </a:t>
            </a:r>
            <a:r>
              <a:rPr lang="en-US" b="true" sz="3200">
                <a:solidFill>
                  <a:srgbClr val="000000"/>
                </a:solidFill>
                <a:latin typeface="Times New Roman Bold"/>
                <a:ea typeface="Times New Roman Bold"/>
                <a:cs typeface="Times New Roman Bold"/>
                <a:sym typeface="Times New Roman Bold"/>
              </a:rPr>
              <a:t>Publicly accessible through the IVRL-EPFL website. </a:t>
            </a:r>
          </a:p>
          <a:p>
            <a:pPr algn="just">
              <a:lnSpc>
                <a:spcPts val="3200"/>
              </a:lnSpc>
            </a:pPr>
          </a:p>
          <a:p>
            <a:pPr algn="just" marL="690881" indent="-345440" lvl="1">
              <a:lnSpc>
                <a:spcPts val="3200"/>
              </a:lnSpc>
              <a:buFont typeface="Arial"/>
              <a:buChar char="•"/>
            </a:pPr>
            <a:r>
              <a:rPr lang="en-US" b="true" sz="3200">
                <a:solidFill>
                  <a:srgbClr val="004AAD"/>
                </a:solidFill>
                <a:latin typeface="Times New Roman Bold"/>
                <a:ea typeface="Times New Roman Bold"/>
                <a:cs typeface="Times New Roman Bold"/>
                <a:sym typeface="Times New Roman Bold"/>
              </a:rPr>
              <a:t>Link:</a:t>
            </a:r>
            <a:r>
              <a:rPr lang="en-US" b="true" sz="3200">
                <a:solidFill>
                  <a:srgbClr val="000000"/>
                </a:solidFill>
                <a:latin typeface="Times New Roman Bold"/>
                <a:ea typeface="Times New Roman Bold"/>
                <a:cs typeface="Times New Roman Bold"/>
                <a:sym typeface="Times New Roman Bold"/>
              </a:rPr>
              <a:t> </a:t>
            </a:r>
            <a:r>
              <a:rPr lang="en-US" b="true" sz="3200">
                <a:solidFill>
                  <a:srgbClr val="155CBB"/>
                </a:solidFill>
                <a:latin typeface="Times New Roman Bold"/>
                <a:ea typeface="Times New Roman Bold"/>
                <a:cs typeface="Times New Roman Bold"/>
                <a:sym typeface="Times New Roman Bold"/>
              </a:rPr>
              <a:t>https://www.epfl.ch/labs/ivrl/research/downloads/rgb-nir-scene-dataset/</a:t>
            </a:r>
          </a:p>
          <a:p>
            <a:pPr algn="just">
              <a:lnSpc>
                <a:spcPts val="3200"/>
              </a:lnSpc>
            </a:pPr>
          </a:p>
          <a:p>
            <a:pPr algn="just" marL="690881" indent="-345440" lvl="1">
              <a:lnSpc>
                <a:spcPts val="3200"/>
              </a:lnSpc>
              <a:buFont typeface="Arial"/>
              <a:buChar char="•"/>
            </a:pPr>
            <a:r>
              <a:rPr lang="en-US" b="true" sz="3200">
                <a:solidFill>
                  <a:srgbClr val="004AAD"/>
                </a:solidFill>
                <a:latin typeface="Times New Roman Bold"/>
                <a:ea typeface="Times New Roman Bold"/>
                <a:cs typeface="Times New Roman Bold"/>
                <a:sym typeface="Times New Roman Bold"/>
              </a:rPr>
              <a:t>Created by:</a:t>
            </a:r>
            <a:r>
              <a:rPr lang="en-US" b="true" sz="3200">
                <a:solidFill>
                  <a:srgbClr val="000000"/>
                </a:solidFill>
                <a:latin typeface="Times New Roman Bold"/>
                <a:ea typeface="Times New Roman Bold"/>
                <a:cs typeface="Times New Roman Bold"/>
                <a:sym typeface="Times New Roman Bold"/>
              </a:rPr>
              <a:t> </a:t>
            </a:r>
            <a:r>
              <a:rPr lang="en-US" b="true" sz="3200">
                <a:solidFill>
                  <a:srgbClr val="000000"/>
                </a:solidFill>
                <a:latin typeface="Times New Roman Bold"/>
                <a:ea typeface="Times New Roman Bold"/>
                <a:cs typeface="Times New Roman Bold"/>
                <a:sym typeface="Times New Roman Bold"/>
              </a:rPr>
              <a:t>Introduced in 2011 in CVPR (International Conference on Computer Vision and Pattern Recognition) paper “Multispectral SIFT for Scene Category Recognition” by Brown and Süsstrunk.</a:t>
            </a:r>
          </a:p>
          <a:p>
            <a:pPr algn="just">
              <a:lnSpc>
                <a:spcPts val="3200"/>
              </a:lnSpc>
            </a:pPr>
          </a:p>
          <a:p>
            <a:pPr algn="just" marL="733841" indent="-366920" lvl="1">
              <a:lnSpc>
                <a:spcPts val="3398"/>
              </a:lnSpc>
              <a:buFont typeface="Arial"/>
              <a:buChar char="•"/>
            </a:pPr>
            <a:r>
              <a:rPr lang="en-US" b="true" sz="3398">
                <a:solidFill>
                  <a:srgbClr val="004AAD"/>
                </a:solidFill>
                <a:latin typeface="Times New Roman Bold"/>
                <a:ea typeface="Times New Roman Bold"/>
                <a:cs typeface="Times New Roman Bold"/>
                <a:sym typeface="Times New Roman Bold"/>
              </a:rPr>
              <a:t>Paper Reference:</a:t>
            </a:r>
            <a:r>
              <a:rPr lang="en-US" b="true" sz="3398">
                <a:solidFill>
                  <a:srgbClr val="000000"/>
                </a:solidFill>
                <a:latin typeface="Times New Roman Bold"/>
                <a:ea typeface="Times New Roman Bold"/>
                <a:cs typeface="Times New Roman Bold"/>
                <a:sym typeface="Times New Roman Bold"/>
              </a:rPr>
              <a:t> M. Brown and S. Süsstrunk, “Multispectral SIFT for scene category recognition,” in Proceedings of the IEEE Conference on Computer Vision and Pattern Recognition (CVPR), Colorado Springs, CO, USA, 2011, pp. 177-184, doi: 10.1109/CVPR.2011.5995635.</a:t>
            </a:r>
          </a:p>
          <a:p>
            <a:pPr algn="just">
              <a:lnSpc>
                <a:spcPts val="3600"/>
              </a:lnSpc>
            </a:pPr>
          </a:p>
          <a:p>
            <a:pPr algn="just">
              <a:lnSpc>
                <a:spcPts val="339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F7"/>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270933" cy="270933"/>
          </a:xfrm>
        </p:grpSpPr>
        <p:sp>
          <p:nvSpPr>
            <p:cNvPr name="Freeform 3" id="3"/>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4" id="4"/>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028700" cy="1028700"/>
            <a:chOff x="0" y="0"/>
            <a:chExt cx="270933" cy="270933"/>
          </a:xfrm>
        </p:grpSpPr>
        <p:sp>
          <p:nvSpPr>
            <p:cNvPr name="Freeform 6" id="6"/>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solidFill>
              <a:srgbClr val="155CBB">
                <a:alpha val="74902"/>
              </a:srgbClr>
            </a:solidFill>
          </p:spPr>
        </p:sp>
        <p:sp>
          <p:nvSpPr>
            <p:cNvPr name="TextBox 7" id="7"/>
            <p:cNvSpPr txBox="true"/>
            <p:nvPr/>
          </p:nvSpPr>
          <p:spPr>
            <a:xfrm>
              <a:off x="0" y="-76200"/>
              <a:ext cx="270933" cy="34713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716294" y="1786766"/>
            <a:ext cx="2449699" cy="1626753"/>
          </a:xfrm>
          <a:custGeom>
            <a:avLst/>
            <a:gdLst/>
            <a:ahLst/>
            <a:cxnLst/>
            <a:rect r="r" b="b" t="t" l="l"/>
            <a:pathLst>
              <a:path h="1626753" w="2449699">
                <a:moveTo>
                  <a:pt x="0" y="0"/>
                </a:moveTo>
                <a:lnTo>
                  <a:pt x="2449699" y="0"/>
                </a:lnTo>
                <a:lnTo>
                  <a:pt x="2449699" y="1626753"/>
                </a:lnTo>
                <a:lnTo>
                  <a:pt x="0" y="1626753"/>
                </a:lnTo>
                <a:lnTo>
                  <a:pt x="0" y="0"/>
                </a:lnTo>
                <a:close/>
              </a:path>
            </a:pathLst>
          </a:custGeom>
          <a:blipFill>
            <a:blip r:embed="rId2"/>
            <a:stretch>
              <a:fillRect l="0" t="0" r="0" b="0"/>
            </a:stretch>
          </a:blipFill>
          <a:ln w="38100" cap="sq">
            <a:solidFill>
              <a:srgbClr val="000000"/>
            </a:solidFill>
            <a:prstDash val="solid"/>
            <a:miter/>
          </a:ln>
        </p:spPr>
      </p:sp>
      <p:sp>
        <p:nvSpPr>
          <p:cNvPr name="Freeform 9" id="9"/>
          <p:cNvSpPr/>
          <p:nvPr/>
        </p:nvSpPr>
        <p:spPr>
          <a:xfrm flipH="false" flipV="false" rot="0">
            <a:off x="3269136" y="1786766"/>
            <a:ext cx="2449699" cy="1626753"/>
          </a:xfrm>
          <a:custGeom>
            <a:avLst/>
            <a:gdLst/>
            <a:ahLst/>
            <a:cxnLst/>
            <a:rect r="r" b="b" t="t" l="l"/>
            <a:pathLst>
              <a:path h="1626753" w="2449699">
                <a:moveTo>
                  <a:pt x="0" y="0"/>
                </a:moveTo>
                <a:lnTo>
                  <a:pt x="2449699" y="0"/>
                </a:lnTo>
                <a:lnTo>
                  <a:pt x="2449699" y="1626753"/>
                </a:lnTo>
                <a:lnTo>
                  <a:pt x="0" y="1626753"/>
                </a:lnTo>
                <a:lnTo>
                  <a:pt x="0" y="0"/>
                </a:lnTo>
                <a:close/>
              </a:path>
            </a:pathLst>
          </a:custGeom>
          <a:blipFill>
            <a:blip r:embed="rId3"/>
            <a:stretch>
              <a:fillRect l="0" t="0" r="0" b="0"/>
            </a:stretch>
          </a:blipFill>
          <a:ln w="38100" cap="sq">
            <a:solidFill>
              <a:srgbClr val="000000"/>
            </a:solidFill>
            <a:prstDash val="solid"/>
            <a:miter/>
          </a:ln>
        </p:spPr>
      </p:sp>
      <p:sp>
        <p:nvSpPr>
          <p:cNvPr name="Freeform 10" id="10"/>
          <p:cNvSpPr/>
          <p:nvPr/>
        </p:nvSpPr>
        <p:spPr>
          <a:xfrm flipH="false" flipV="false" rot="0">
            <a:off x="6367400" y="1786766"/>
            <a:ext cx="2464194" cy="1626753"/>
          </a:xfrm>
          <a:custGeom>
            <a:avLst/>
            <a:gdLst/>
            <a:ahLst/>
            <a:cxnLst/>
            <a:rect r="r" b="b" t="t" l="l"/>
            <a:pathLst>
              <a:path h="1626753" w="2464194">
                <a:moveTo>
                  <a:pt x="0" y="0"/>
                </a:moveTo>
                <a:lnTo>
                  <a:pt x="2464194" y="0"/>
                </a:lnTo>
                <a:lnTo>
                  <a:pt x="2464194" y="1626753"/>
                </a:lnTo>
                <a:lnTo>
                  <a:pt x="0" y="1626753"/>
                </a:lnTo>
                <a:lnTo>
                  <a:pt x="0" y="0"/>
                </a:lnTo>
                <a:close/>
              </a:path>
            </a:pathLst>
          </a:custGeom>
          <a:blipFill>
            <a:blip r:embed="rId4"/>
            <a:stretch>
              <a:fillRect l="0" t="0" r="0" b="0"/>
            </a:stretch>
          </a:blipFill>
          <a:ln w="38100" cap="sq">
            <a:solidFill>
              <a:srgbClr val="000000"/>
            </a:solidFill>
            <a:prstDash val="solid"/>
            <a:miter/>
          </a:ln>
        </p:spPr>
      </p:sp>
      <p:sp>
        <p:nvSpPr>
          <p:cNvPr name="Freeform 11" id="11"/>
          <p:cNvSpPr/>
          <p:nvPr/>
        </p:nvSpPr>
        <p:spPr>
          <a:xfrm flipH="false" flipV="false" rot="0">
            <a:off x="8936369" y="1786766"/>
            <a:ext cx="2464194" cy="1626753"/>
          </a:xfrm>
          <a:custGeom>
            <a:avLst/>
            <a:gdLst/>
            <a:ahLst/>
            <a:cxnLst/>
            <a:rect r="r" b="b" t="t" l="l"/>
            <a:pathLst>
              <a:path h="1626753" w="2464194">
                <a:moveTo>
                  <a:pt x="0" y="0"/>
                </a:moveTo>
                <a:lnTo>
                  <a:pt x="2464195" y="0"/>
                </a:lnTo>
                <a:lnTo>
                  <a:pt x="2464195" y="1626753"/>
                </a:lnTo>
                <a:lnTo>
                  <a:pt x="0" y="1626753"/>
                </a:lnTo>
                <a:lnTo>
                  <a:pt x="0" y="0"/>
                </a:lnTo>
                <a:close/>
              </a:path>
            </a:pathLst>
          </a:custGeom>
          <a:blipFill>
            <a:blip r:embed="rId5"/>
            <a:stretch>
              <a:fillRect l="0" t="0" r="0" b="0"/>
            </a:stretch>
          </a:blipFill>
          <a:ln w="38100" cap="sq">
            <a:solidFill>
              <a:srgbClr val="000000"/>
            </a:solidFill>
            <a:prstDash val="solid"/>
            <a:miter/>
          </a:ln>
        </p:spPr>
      </p:sp>
      <p:sp>
        <p:nvSpPr>
          <p:cNvPr name="Freeform 12" id="12"/>
          <p:cNvSpPr/>
          <p:nvPr/>
        </p:nvSpPr>
        <p:spPr>
          <a:xfrm flipH="false" flipV="false" rot="0">
            <a:off x="12048264" y="1786766"/>
            <a:ext cx="2394249" cy="1594607"/>
          </a:xfrm>
          <a:custGeom>
            <a:avLst/>
            <a:gdLst/>
            <a:ahLst/>
            <a:cxnLst/>
            <a:rect r="r" b="b" t="t" l="l"/>
            <a:pathLst>
              <a:path h="1594607" w="2394249">
                <a:moveTo>
                  <a:pt x="0" y="0"/>
                </a:moveTo>
                <a:lnTo>
                  <a:pt x="2394249" y="0"/>
                </a:lnTo>
                <a:lnTo>
                  <a:pt x="2394249" y="1594607"/>
                </a:lnTo>
                <a:lnTo>
                  <a:pt x="0" y="1594607"/>
                </a:lnTo>
                <a:lnTo>
                  <a:pt x="0" y="0"/>
                </a:lnTo>
                <a:close/>
              </a:path>
            </a:pathLst>
          </a:custGeom>
          <a:blipFill>
            <a:blip r:embed="rId6"/>
            <a:stretch>
              <a:fillRect l="0" t="0" r="0" b="0"/>
            </a:stretch>
          </a:blipFill>
          <a:ln w="38100" cap="sq">
            <a:solidFill>
              <a:srgbClr val="000000"/>
            </a:solidFill>
            <a:prstDash val="solid"/>
            <a:miter/>
          </a:ln>
        </p:spPr>
      </p:sp>
      <p:sp>
        <p:nvSpPr>
          <p:cNvPr name="Freeform 13" id="13"/>
          <p:cNvSpPr/>
          <p:nvPr/>
        </p:nvSpPr>
        <p:spPr>
          <a:xfrm flipH="false" flipV="false" rot="0">
            <a:off x="14547288" y="1786766"/>
            <a:ext cx="2366383" cy="1576048"/>
          </a:xfrm>
          <a:custGeom>
            <a:avLst/>
            <a:gdLst/>
            <a:ahLst/>
            <a:cxnLst/>
            <a:rect r="r" b="b" t="t" l="l"/>
            <a:pathLst>
              <a:path h="1576048" w="2366383">
                <a:moveTo>
                  <a:pt x="0" y="0"/>
                </a:moveTo>
                <a:lnTo>
                  <a:pt x="2366382" y="0"/>
                </a:lnTo>
                <a:lnTo>
                  <a:pt x="2366382" y="1576047"/>
                </a:lnTo>
                <a:lnTo>
                  <a:pt x="0" y="1576047"/>
                </a:lnTo>
                <a:lnTo>
                  <a:pt x="0" y="0"/>
                </a:lnTo>
                <a:close/>
              </a:path>
            </a:pathLst>
          </a:custGeom>
          <a:blipFill>
            <a:blip r:embed="rId7"/>
            <a:stretch>
              <a:fillRect l="0" t="0" r="0" b="0"/>
            </a:stretch>
          </a:blipFill>
          <a:ln w="38100" cap="sq">
            <a:solidFill>
              <a:srgbClr val="000000"/>
            </a:solidFill>
            <a:prstDash val="solid"/>
            <a:miter/>
          </a:ln>
        </p:spPr>
      </p:sp>
      <p:sp>
        <p:nvSpPr>
          <p:cNvPr name="Freeform 14" id="14"/>
          <p:cNvSpPr/>
          <p:nvPr/>
        </p:nvSpPr>
        <p:spPr>
          <a:xfrm flipH="false" flipV="false" rot="0">
            <a:off x="730185" y="4637976"/>
            <a:ext cx="2435808" cy="1619908"/>
          </a:xfrm>
          <a:custGeom>
            <a:avLst/>
            <a:gdLst/>
            <a:ahLst/>
            <a:cxnLst/>
            <a:rect r="r" b="b" t="t" l="l"/>
            <a:pathLst>
              <a:path h="1619908" w="2435808">
                <a:moveTo>
                  <a:pt x="0" y="0"/>
                </a:moveTo>
                <a:lnTo>
                  <a:pt x="2435808" y="0"/>
                </a:lnTo>
                <a:lnTo>
                  <a:pt x="2435808" y="1619908"/>
                </a:lnTo>
                <a:lnTo>
                  <a:pt x="0" y="1619908"/>
                </a:lnTo>
                <a:lnTo>
                  <a:pt x="0" y="0"/>
                </a:lnTo>
                <a:close/>
              </a:path>
            </a:pathLst>
          </a:custGeom>
          <a:blipFill>
            <a:blip r:embed="rId8"/>
            <a:stretch>
              <a:fillRect l="0" t="0" r="0" b="0"/>
            </a:stretch>
          </a:blipFill>
          <a:ln w="38100" cap="sq">
            <a:solidFill>
              <a:srgbClr val="000000"/>
            </a:solidFill>
            <a:prstDash val="solid"/>
            <a:miter/>
          </a:ln>
        </p:spPr>
      </p:sp>
      <p:sp>
        <p:nvSpPr>
          <p:cNvPr name="Freeform 15" id="15"/>
          <p:cNvSpPr/>
          <p:nvPr/>
        </p:nvSpPr>
        <p:spPr>
          <a:xfrm flipH="false" flipV="false" rot="0">
            <a:off x="3269136" y="4637976"/>
            <a:ext cx="2460909" cy="1636601"/>
          </a:xfrm>
          <a:custGeom>
            <a:avLst/>
            <a:gdLst/>
            <a:ahLst/>
            <a:cxnLst/>
            <a:rect r="r" b="b" t="t" l="l"/>
            <a:pathLst>
              <a:path h="1636601" w="2460909">
                <a:moveTo>
                  <a:pt x="0" y="0"/>
                </a:moveTo>
                <a:lnTo>
                  <a:pt x="2460909" y="0"/>
                </a:lnTo>
                <a:lnTo>
                  <a:pt x="2460909" y="1636601"/>
                </a:lnTo>
                <a:lnTo>
                  <a:pt x="0" y="1636601"/>
                </a:lnTo>
                <a:lnTo>
                  <a:pt x="0" y="0"/>
                </a:lnTo>
                <a:close/>
              </a:path>
            </a:pathLst>
          </a:custGeom>
          <a:blipFill>
            <a:blip r:embed="rId9"/>
            <a:stretch>
              <a:fillRect l="0" t="0" r="0" b="0"/>
            </a:stretch>
          </a:blipFill>
          <a:ln w="38100" cap="sq">
            <a:solidFill>
              <a:srgbClr val="000000"/>
            </a:solidFill>
            <a:prstDash val="solid"/>
            <a:miter/>
          </a:ln>
        </p:spPr>
      </p:sp>
      <p:sp>
        <p:nvSpPr>
          <p:cNvPr name="Freeform 16" id="16"/>
          <p:cNvSpPr/>
          <p:nvPr/>
        </p:nvSpPr>
        <p:spPr>
          <a:xfrm flipH="false" flipV="false" rot="0">
            <a:off x="6367400" y="4620163"/>
            <a:ext cx="2466215" cy="1637721"/>
          </a:xfrm>
          <a:custGeom>
            <a:avLst/>
            <a:gdLst/>
            <a:ahLst/>
            <a:cxnLst/>
            <a:rect r="r" b="b" t="t" l="l"/>
            <a:pathLst>
              <a:path h="1637721" w="2466215">
                <a:moveTo>
                  <a:pt x="0" y="0"/>
                </a:moveTo>
                <a:lnTo>
                  <a:pt x="2466215" y="0"/>
                </a:lnTo>
                <a:lnTo>
                  <a:pt x="2466215" y="1637721"/>
                </a:lnTo>
                <a:lnTo>
                  <a:pt x="0" y="1637721"/>
                </a:lnTo>
                <a:lnTo>
                  <a:pt x="0" y="0"/>
                </a:lnTo>
                <a:close/>
              </a:path>
            </a:pathLst>
          </a:custGeom>
          <a:blipFill>
            <a:blip r:embed="rId10"/>
            <a:stretch>
              <a:fillRect l="0" t="0" r="0" b="0"/>
            </a:stretch>
          </a:blipFill>
          <a:ln w="38100" cap="sq">
            <a:solidFill>
              <a:srgbClr val="000000"/>
            </a:solidFill>
            <a:prstDash val="solid"/>
            <a:miter/>
          </a:ln>
        </p:spPr>
      </p:sp>
      <p:sp>
        <p:nvSpPr>
          <p:cNvPr name="Freeform 17" id="17"/>
          <p:cNvSpPr/>
          <p:nvPr/>
        </p:nvSpPr>
        <p:spPr>
          <a:xfrm flipH="false" flipV="false" rot="0">
            <a:off x="8938390" y="4639540"/>
            <a:ext cx="2462173" cy="1635037"/>
          </a:xfrm>
          <a:custGeom>
            <a:avLst/>
            <a:gdLst/>
            <a:ahLst/>
            <a:cxnLst/>
            <a:rect r="r" b="b" t="t" l="l"/>
            <a:pathLst>
              <a:path h="1635037" w="2462173">
                <a:moveTo>
                  <a:pt x="0" y="0"/>
                </a:moveTo>
                <a:lnTo>
                  <a:pt x="2462174" y="0"/>
                </a:lnTo>
                <a:lnTo>
                  <a:pt x="2462174" y="1635037"/>
                </a:lnTo>
                <a:lnTo>
                  <a:pt x="0" y="1635037"/>
                </a:lnTo>
                <a:lnTo>
                  <a:pt x="0" y="0"/>
                </a:lnTo>
                <a:close/>
              </a:path>
            </a:pathLst>
          </a:custGeom>
          <a:blipFill>
            <a:blip r:embed="rId11"/>
            <a:stretch>
              <a:fillRect l="0" t="0" r="0" b="0"/>
            </a:stretch>
          </a:blipFill>
          <a:ln w="38100" cap="sq">
            <a:solidFill>
              <a:srgbClr val="000000"/>
            </a:solidFill>
            <a:prstDash val="solid"/>
            <a:miter/>
          </a:ln>
        </p:spPr>
      </p:sp>
      <p:sp>
        <p:nvSpPr>
          <p:cNvPr name="Freeform 18" id="18"/>
          <p:cNvSpPr/>
          <p:nvPr/>
        </p:nvSpPr>
        <p:spPr>
          <a:xfrm flipH="false" flipV="false" rot="0">
            <a:off x="12048264" y="4637976"/>
            <a:ext cx="2394491" cy="1592430"/>
          </a:xfrm>
          <a:custGeom>
            <a:avLst/>
            <a:gdLst/>
            <a:ahLst/>
            <a:cxnLst/>
            <a:rect r="r" b="b" t="t" l="l"/>
            <a:pathLst>
              <a:path h="1592430" w="2394491">
                <a:moveTo>
                  <a:pt x="0" y="0"/>
                </a:moveTo>
                <a:lnTo>
                  <a:pt x="2394491" y="0"/>
                </a:lnTo>
                <a:lnTo>
                  <a:pt x="2394491" y="1592431"/>
                </a:lnTo>
                <a:lnTo>
                  <a:pt x="0" y="1592431"/>
                </a:lnTo>
                <a:lnTo>
                  <a:pt x="0" y="0"/>
                </a:lnTo>
                <a:close/>
              </a:path>
            </a:pathLst>
          </a:custGeom>
          <a:blipFill>
            <a:blip r:embed="rId12"/>
            <a:stretch>
              <a:fillRect l="0" t="0" r="0" b="0"/>
            </a:stretch>
          </a:blipFill>
          <a:ln w="38100" cap="sq">
            <a:solidFill>
              <a:srgbClr val="000000"/>
            </a:solidFill>
            <a:prstDash val="solid"/>
            <a:miter/>
          </a:ln>
        </p:spPr>
      </p:sp>
      <p:sp>
        <p:nvSpPr>
          <p:cNvPr name="Freeform 19" id="19"/>
          <p:cNvSpPr/>
          <p:nvPr/>
        </p:nvSpPr>
        <p:spPr>
          <a:xfrm flipH="false" flipV="false" rot="0">
            <a:off x="14561696" y="4661142"/>
            <a:ext cx="2366140" cy="1573576"/>
          </a:xfrm>
          <a:custGeom>
            <a:avLst/>
            <a:gdLst/>
            <a:ahLst/>
            <a:cxnLst/>
            <a:rect r="r" b="b" t="t" l="l"/>
            <a:pathLst>
              <a:path h="1573576" w="2366140">
                <a:moveTo>
                  <a:pt x="0" y="0"/>
                </a:moveTo>
                <a:lnTo>
                  <a:pt x="2366140" y="0"/>
                </a:lnTo>
                <a:lnTo>
                  <a:pt x="2366140" y="1573576"/>
                </a:lnTo>
                <a:lnTo>
                  <a:pt x="0" y="1573576"/>
                </a:lnTo>
                <a:lnTo>
                  <a:pt x="0" y="0"/>
                </a:lnTo>
                <a:close/>
              </a:path>
            </a:pathLst>
          </a:custGeom>
          <a:blipFill>
            <a:blip r:embed="rId13"/>
            <a:stretch>
              <a:fillRect l="0" t="0" r="0" b="0"/>
            </a:stretch>
          </a:blipFill>
          <a:ln w="38100" cap="sq">
            <a:solidFill>
              <a:srgbClr val="000000"/>
            </a:solidFill>
            <a:prstDash val="solid"/>
            <a:miter/>
          </a:ln>
        </p:spPr>
      </p:sp>
      <p:sp>
        <p:nvSpPr>
          <p:cNvPr name="Freeform 20" id="20"/>
          <p:cNvSpPr/>
          <p:nvPr/>
        </p:nvSpPr>
        <p:spPr>
          <a:xfrm flipH="false" flipV="false" rot="0">
            <a:off x="716294" y="7321320"/>
            <a:ext cx="2357238" cy="1560749"/>
          </a:xfrm>
          <a:custGeom>
            <a:avLst/>
            <a:gdLst/>
            <a:ahLst/>
            <a:cxnLst/>
            <a:rect r="r" b="b" t="t" l="l"/>
            <a:pathLst>
              <a:path h="1560749" w="2357238">
                <a:moveTo>
                  <a:pt x="0" y="0"/>
                </a:moveTo>
                <a:lnTo>
                  <a:pt x="2357238" y="0"/>
                </a:lnTo>
                <a:lnTo>
                  <a:pt x="2357238" y="1560749"/>
                </a:lnTo>
                <a:lnTo>
                  <a:pt x="0" y="1560749"/>
                </a:lnTo>
                <a:lnTo>
                  <a:pt x="0" y="0"/>
                </a:lnTo>
                <a:close/>
              </a:path>
            </a:pathLst>
          </a:custGeom>
          <a:blipFill>
            <a:blip r:embed="rId14"/>
            <a:stretch>
              <a:fillRect l="0" t="0" r="0" b="0"/>
            </a:stretch>
          </a:blipFill>
          <a:ln w="38100" cap="sq">
            <a:solidFill>
              <a:srgbClr val="000000"/>
            </a:solidFill>
            <a:prstDash val="solid"/>
            <a:miter/>
          </a:ln>
        </p:spPr>
      </p:sp>
      <p:sp>
        <p:nvSpPr>
          <p:cNvPr name="Freeform 21" id="21"/>
          <p:cNvSpPr/>
          <p:nvPr/>
        </p:nvSpPr>
        <p:spPr>
          <a:xfrm flipH="false" flipV="false" rot="0">
            <a:off x="3269136" y="7326773"/>
            <a:ext cx="2460909" cy="1555296"/>
          </a:xfrm>
          <a:custGeom>
            <a:avLst/>
            <a:gdLst/>
            <a:ahLst/>
            <a:cxnLst/>
            <a:rect r="r" b="b" t="t" l="l"/>
            <a:pathLst>
              <a:path h="1555296" w="2460909">
                <a:moveTo>
                  <a:pt x="0" y="0"/>
                </a:moveTo>
                <a:lnTo>
                  <a:pt x="2460909" y="0"/>
                </a:lnTo>
                <a:lnTo>
                  <a:pt x="2460909" y="1555296"/>
                </a:lnTo>
                <a:lnTo>
                  <a:pt x="0" y="1555296"/>
                </a:lnTo>
                <a:lnTo>
                  <a:pt x="0" y="0"/>
                </a:lnTo>
                <a:close/>
              </a:path>
            </a:pathLst>
          </a:custGeom>
          <a:blipFill>
            <a:blip r:embed="rId15"/>
            <a:stretch>
              <a:fillRect l="0" t="-2382" r="0" b="-2382"/>
            </a:stretch>
          </a:blipFill>
          <a:ln w="38100" cap="sq">
            <a:solidFill>
              <a:srgbClr val="000000"/>
            </a:solidFill>
            <a:prstDash val="solid"/>
            <a:miter/>
          </a:ln>
        </p:spPr>
      </p:sp>
      <p:sp>
        <p:nvSpPr>
          <p:cNvPr name="Freeform 22" id="22"/>
          <p:cNvSpPr/>
          <p:nvPr/>
        </p:nvSpPr>
        <p:spPr>
          <a:xfrm flipH="false" flipV="false" rot="0">
            <a:off x="6367400" y="7327073"/>
            <a:ext cx="2459882" cy="1640722"/>
          </a:xfrm>
          <a:custGeom>
            <a:avLst/>
            <a:gdLst/>
            <a:ahLst/>
            <a:cxnLst/>
            <a:rect r="r" b="b" t="t" l="l"/>
            <a:pathLst>
              <a:path h="1640722" w="2459882">
                <a:moveTo>
                  <a:pt x="0" y="0"/>
                </a:moveTo>
                <a:lnTo>
                  <a:pt x="2459882" y="0"/>
                </a:lnTo>
                <a:lnTo>
                  <a:pt x="2459882" y="1640722"/>
                </a:lnTo>
                <a:lnTo>
                  <a:pt x="0" y="1640722"/>
                </a:lnTo>
                <a:lnTo>
                  <a:pt x="0" y="0"/>
                </a:lnTo>
                <a:close/>
              </a:path>
            </a:pathLst>
          </a:custGeom>
          <a:blipFill>
            <a:blip r:embed="rId16"/>
            <a:stretch>
              <a:fillRect l="0" t="0" r="0" b="0"/>
            </a:stretch>
          </a:blipFill>
          <a:ln w="38100" cap="sq">
            <a:solidFill>
              <a:srgbClr val="000000"/>
            </a:solidFill>
            <a:prstDash val="solid"/>
            <a:miter/>
          </a:ln>
        </p:spPr>
      </p:sp>
      <p:sp>
        <p:nvSpPr>
          <p:cNvPr name="Freeform 23" id="23"/>
          <p:cNvSpPr/>
          <p:nvPr/>
        </p:nvSpPr>
        <p:spPr>
          <a:xfrm flipH="false" flipV="false" rot="0">
            <a:off x="8938390" y="7321320"/>
            <a:ext cx="2468507" cy="1646475"/>
          </a:xfrm>
          <a:custGeom>
            <a:avLst/>
            <a:gdLst/>
            <a:ahLst/>
            <a:cxnLst/>
            <a:rect r="r" b="b" t="t" l="l"/>
            <a:pathLst>
              <a:path h="1646475" w="2468507">
                <a:moveTo>
                  <a:pt x="0" y="0"/>
                </a:moveTo>
                <a:lnTo>
                  <a:pt x="2468507" y="0"/>
                </a:lnTo>
                <a:lnTo>
                  <a:pt x="2468507" y="1646475"/>
                </a:lnTo>
                <a:lnTo>
                  <a:pt x="0" y="1646475"/>
                </a:lnTo>
                <a:lnTo>
                  <a:pt x="0" y="0"/>
                </a:lnTo>
                <a:close/>
              </a:path>
            </a:pathLst>
          </a:custGeom>
          <a:blipFill>
            <a:blip r:embed="rId17"/>
            <a:stretch>
              <a:fillRect l="0" t="0" r="0" b="0"/>
            </a:stretch>
          </a:blipFill>
          <a:ln w="38100" cap="sq">
            <a:solidFill>
              <a:srgbClr val="000000"/>
            </a:solidFill>
            <a:prstDash val="solid"/>
            <a:miter/>
          </a:ln>
        </p:spPr>
      </p:sp>
      <p:sp>
        <p:nvSpPr>
          <p:cNvPr name="Freeform 24" id="24"/>
          <p:cNvSpPr/>
          <p:nvPr/>
        </p:nvSpPr>
        <p:spPr>
          <a:xfrm flipH="false" flipV="false" rot="0">
            <a:off x="12048264" y="7321320"/>
            <a:ext cx="2399132" cy="1679861"/>
          </a:xfrm>
          <a:custGeom>
            <a:avLst/>
            <a:gdLst/>
            <a:ahLst/>
            <a:cxnLst/>
            <a:rect r="r" b="b" t="t" l="l"/>
            <a:pathLst>
              <a:path h="1679861" w="2399132">
                <a:moveTo>
                  <a:pt x="0" y="0"/>
                </a:moveTo>
                <a:lnTo>
                  <a:pt x="2399132" y="0"/>
                </a:lnTo>
                <a:lnTo>
                  <a:pt x="2399132" y="1679861"/>
                </a:lnTo>
                <a:lnTo>
                  <a:pt x="0" y="1679861"/>
                </a:lnTo>
                <a:lnTo>
                  <a:pt x="0" y="0"/>
                </a:lnTo>
                <a:close/>
              </a:path>
            </a:pathLst>
          </a:custGeom>
          <a:blipFill>
            <a:blip r:embed="rId18"/>
            <a:stretch>
              <a:fillRect l="0" t="0" r="0" b="0"/>
            </a:stretch>
          </a:blipFill>
          <a:ln w="38100" cap="sq">
            <a:solidFill>
              <a:srgbClr val="000000"/>
            </a:solidFill>
            <a:prstDash val="solid"/>
            <a:miter/>
          </a:ln>
        </p:spPr>
      </p:sp>
      <p:sp>
        <p:nvSpPr>
          <p:cNvPr name="Freeform 25" id="25"/>
          <p:cNvSpPr/>
          <p:nvPr/>
        </p:nvSpPr>
        <p:spPr>
          <a:xfrm flipH="false" flipV="false" rot="0">
            <a:off x="14561696" y="7314284"/>
            <a:ext cx="2361499" cy="1653511"/>
          </a:xfrm>
          <a:custGeom>
            <a:avLst/>
            <a:gdLst/>
            <a:ahLst/>
            <a:cxnLst/>
            <a:rect r="r" b="b" t="t" l="l"/>
            <a:pathLst>
              <a:path h="1653511" w="2361499">
                <a:moveTo>
                  <a:pt x="0" y="0"/>
                </a:moveTo>
                <a:lnTo>
                  <a:pt x="2361499" y="0"/>
                </a:lnTo>
                <a:lnTo>
                  <a:pt x="2361499" y="1653511"/>
                </a:lnTo>
                <a:lnTo>
                  <a:pt x="0" y="1653511"/>
                </a:lnTo>
                <a:lnTo>
                  <a:pt x="0" y="0"/>
                </a:lnTo>
                <a:close/>
              </a:path>
            </a:pathLst>
          </a:custGeom>
          <a:blipFill>
            <a:blip r:embed="rId19"/>
            <a:stretch>
              <a:fillRect l="0" t="0" r="0" b="0"/>
            </a:stretch>
          </a:blipFill>
          <a:ln w="38100" cap="sq">
            <a:solidFill>
              <a:srgbClr val="000000"/>
            </a:solidFill>
            <a:prstDash val="solid"/>
            <a:miter/>
          </a:ln>
        </p:spPr>
      </p:sp>
      <p:sp>
        <p:nvSpPr>
          <p:cNvPr name="TextBox 26" id="26"/>
          <p:cNvSpPr txBox="true"/>
          <p:nvPr/>
        </p:nvSpPr>
        <p:spPr>
          <a:xfrm rot="0">
            <a:off x="17349421" y="9499600"/>
            <a:ext cx="848458" cy="536575"/>
          </a:xfrm>
          <a:prstGeom prst="rect">
            <a:avLst/>
          </a:prstGeom>
        </p:spPr>
        <p:txBody>
          <a:bodyPr anchor="t" rtlCol="false" tIns="0" lIns="0" bIns="0" rIns="0">
            <a:spAutoFit/>
          </a:bodyPr>
          <a:lstStyle/>
          <a:p>
            <a:pPr algn="ctr">
              <a:lnSpc>
                <a:spcPts val="3500"/>
              </a:lnSpc>
            </a:pPr>
            <a:r>
              <a:rPr lang="en-US" sz="3500" b="true">
                <a:solidFill>
                  <a:srgbClr val="FFFBF7"/>
                </a:solidFill>
                <a:latin typeface="Times New Roman Bold"/>
                <a:ea typeface="Times New Roman Bold"/>
                <a:cs typeface="Times New Roman Bold"/>
                <a:sym typeface="Times New Roman Bold"/>
              </a:rPr>
              <a:t>08</a:t>
            </a:r>
          </a:p>
        </p:txBody>
      </p:sp>
      <p:sp>
        <p:nvSpPr>
          <p:cNvPr name="TextBox 27" id="27"/>
          <p:cNvSpPr txBox="true"/>
          <p:nvPr/>
        </p:nvSpPr>
        <p:spPr>
          <a:xfrm rot="0">
            <a:off x="3269136" y="403053"/>
            <a:ext cx="11124916" cy="973455"/>
          </a:xfrm>
          <a:prstGeom prst="rect">
            <a:avLst/>
          </a:prstGeom>
        </p:spPr>
        <p:txBody>
          <a:bodyPr anchor="t" rtlCol="false" tIns="0" lIns="0" bIns="0" rIns="0">
            <a:spAutoFit/>
          </a:bodyPr>
          <a:lstStyle/>
          <a:p>
            <a:pPr algn="ctr">
              <a:lnSpc>
                <a:spcPts val="7200"/>
              </a:lnSpc>
            </a:pPr>
            <a:r>
              <a:rPr lang="en-US" sz="7200">
                <a:solidFill>
                  <a:srgbClr val="09418C"/>
                </a:solidFill>
                <a:latin typeface="Anton"/>
                <a:ea typeface="Anton"/>
                <a:cs typeface="Anton"/>
                <a:sym typeface="Anton"/>
              </a:rPr>
              <a:t>CLASSES</a:t>
            </a:r>
          </a:p>
        </p:txBody>
      </p:sp>
      <p:sp>
        <p:nvSpPr>
          <p:cNvPr name="TextBox 28" id="28"/>
          <p:cNvSpPr txBox="true"/>
          <p:nvPr/>
        </p:nvSpPr>
        <p:spPr>
          <a:xfrm rot="0">
            <a:off x="2026660" y="3448978"/>
            <a:ext cx="2278668"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4AAD"/>
                </a:solidFill>
                <a:latin typeface="Times New Roman Bold"/>
                <a:ea typeface="Times New Roman Bold"/>
                <a:cs typeface="Times New Roman Bold"/>
                <a:sym typeface="Times New Roman Bold"/>
              </a:rPr>
              <a:t>Country</a:t>
            </a:r>
          </a:p>
        </p:txBody>
      </p:sp>
      <p:sp>
        <p:nvSpPr>
          <p:cNvPr name="TextBox 29" id="29"/>
          <p:cNvSpPr txBox="true"/>
          <p:nvPr/>
        </p:nvSpPr>
        <p:spPr>
          <a:xfrm rot="0">
            <a:off x="7599497" y="3448978"/>
            <a:ext cx="2278668"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4AAD"/>
                </a:solidFill>
                <a:latin typeface="Times New Roman Bold"/>
                <a:ea typeface="Times New Roman Bold"/>
                <a:cs typeface="Times New Roman Bold"/>
                <a:sym typeface="Times New Roman Bold"/>
              </a:rPr>
              <a:t>Field</a:t>
            </a:r>
          </a:p>
        </p:txBody>
      </p:sp>
      <p:sp>
        <p:nvSpPr>
          <p:cNvPr name="TextBox 30" id="30"/>
          <p:cNvSpPr txBox="true"/>
          <p:nvPr/>
        </p:nvSpPr>
        <p:spPr>
          <a:xfrm rot="0">
            <a:off x="13347036" y="3448978"/>
            <a:ext cx="2278668"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4AAD"/>
                </a:solidFill>
                <a:latin typeface="Times New Roman Bold"/>
                <a:ea typeface="Times New Roman Bold"/>
                <a:cs typeface="Times New Roman Bold"/>
                <a:sym typeface="Times New Roman Bold"/>
              </a:rPr>
              <a:t>Forest</a:t>
            </a:r>
          </a:p>
        </p:txBody>
      </p:sp>
      <p:sp>
        <p:nvSpPr>
          <p:cNvPr name="TextBox 31" id="31"/>
          <p:cNvSpPr txBox="true"/>
          <p:nvPr/>
        </p:nvSpPr>
        <p:spPr>
          <a:xfrm rot="0">
            <a:off x="1948089" y="6312677"/>
            <a:ext cx="2278668"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4AAD"/>
                </a:solidFill>
                <a:latin typeface="Times New Roman Bold"/>
                <a:ea typeface="Times New Roman Bold"/>
                <a:cs typeface="Times New Roman Bold"/>
                <a:sym typeface="Times New Roman Bold"/>
              </a:rPr>
              <a:t>Indoor</a:t>
            </a:r>
          </a:p>
        </p:txBody>
      </p:sp>
      <p:sp>
        <p:nvSpPr>
          <p:cNvPr name="TextBox 32" id="32"/>
          <p:cNvSpPr txBox="true"/>
          <p:nvPr/>
        </p:nvSpPr>
        <p:spPr>
          <a:xfrm rot="0">
            <a:off x="7694282" y="6312677"/>
            <a:ext cx="2278668"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4AAD"/>
                </a:solidFill>
                <a:latin typeface="Times New Roman Bold"/>
                <a:ea typeface="Times New Roman Bold"/>
                <a:cs typeface="Times New Roman Bold"/>
                <a:sym typeface="Times New Roman Bold"/>
              </a:rPr>
              <a:t>Mountain</a:t>
            </a:r>
          </a:p>
        </p:txBody>
      </p:sp>
      <p:sp>
        <p:nvSpPr>
          <p:cNvPr name="TextBox 33" id="33"/>
          <p:cNvSpPr txBox="true"/>
          <p:nvPr/>
        </p:nvSpPr>
        <p:spPr>
          <a:xfrm rot="0">
            <a:off x="13347036" y="6312677"/>
            <a:ext cx="2278668"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4AAD"/>
                </a:solidFill>
                <a:latin typeface="Times New Roman Bold"/>
                <a:ea typeface="Times New Roman Bold"/>
                <a:cs typeface="Times New Roman Bold"/>
                <a:sym typeface="Times New Roman Bold"/>
              </a:rPr>
              <a:t>Old Building</a:t>
            </a:r>
          </a:p>
        </p:txBody>
      </p:sp>
      <p:sp>
        <p:nvSpPr>
          <p:cNvPr name="TextBox 34" id="34"/>
          <p:cNvSpPr txBox="true"/>
          <p:nvPr/>
        </p:nvSpPr>
        <p:spPr>
          <a:xfrm rot="0">
            <a:off x="2519957" y="8920169"/>
            <a:ext cx="1028581"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4AAD"/>
                </a:solidFill>
                <a:latin typeface="Times New Roman Bold"/>
                <a:ea typeface="Times New Roman Bold"/>
                <a:cs typeface="Times New Roman Bold"/>
                <a:sym typeface="Times New Roman Bold"/>
              </a:rPr>
              <a:t>Street</a:t>
            </a:r>
          </a:p>
        </p:txBody>
      </p:sp>
      <p:sp>
        <p:nvSpPr>
          <p:cNvPr name="TextBox 35" id="35"/>
          <p:cNvSpPr txBox="true"/>
          <p:nvPr/>
        </p:nvSpPr>
        <p:spPr>
          <a:xfrm rot="0">
            <a:off x="7687948" y="8920169"/>
            <a:ext cx="2278668"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4AAD"/>
                </a:solidFill>
                <a:latin typeface="Times New Roman Bold"/>
                <a:ea typeface="Times New Roman Bold"/>
                <a:cs typeface="Times New Roman Bold"/>
                <a:sym typeface="Times New Roman Bold"/>
              </a:rPr>
              <a:t>Urban</a:t>
            </a:r>
          </a:p>
        </p:txBody>
      </p:sp>
      <p:sp>
        <p:nvSpPr>
          <p:cNvPr name="TextBox 36" id="36"/>
          <p:cNvSpPr txBox="true"/>
          <p:nvPr/>
        </p:nvSpPr>
        <p:spPr>
          <a:xfrm rot="0">
            <a:off x="13245388" y="8920169"/>
            <a:ext cx="2278668" cy="604521"/>
          </a:xfrm>
          <a:prstGeom prst="rect">
            <a:avLst/>
          </a:prstGeom>
        </p:spPr>
        <p:txBody>
          <a:bodyPr anchor="t" rtlCol="false" tIns="0" lIns="0" bIns="0" rIns="0">
            <a:spAutoFit/>
          </a:bodyPr>
          <a:lstStyle/>
          <a:p>
            <a:pPr algn="ctr">
              <a:lnSpc>
                <a:spcPts val="4479"/>
              </a:lnSpc>
              <a:spcBef>
                <a:spcPct val="0"/>
              </a:spcBef>
            </a:pPr>
            <a:r>
              <a:rPr lang="en-US" b="true" sz="3199">
                <a:solidFill>
                  <a:srgbClr val="004AAD"/>
                </a:solidFill>
                <a:latin typeface="Times New Roman Bold"/>
                <a:ea typeface="Times New Roman Bold"/>
                <a:cs typeface="Times New Roman Bold"/>
                <a:sym typeface="Times New Roman Bold"/>
              </a:rPr>
              <a:t>Water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DAGhNExb910</dc:identifier>
  <dcterms:modified xsi:type="dcterms:W3CDTF">2011-08-01T06:04:30Z</dcterms:modified>
  <cp:revision>1</cp:revision>
  <dc:title>PR Final Project_B3</dc:title>
</cp:coreProperties>
</file>